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1" r:id="rId3"/>
    <p:sldId id="257" r:id="rId4"/>
    <p:sldId id="310" r:id="rId5"/>
    <p:sldId id="318" r:id="rId6"/>
    <p:sldId id="263" r:id="rId7"/>
    <p:sldId id="312" r:id="rId8"/>
    <p:sldId id="289" r:id="rId9"/>
    <p:sldId id="316" r:id="rId10"/>
    <p:sldId id="273" r:id="rId11"/>
    <p:sldId id="287" r:id="rId12"/>
    <p:sldId id="313" r:id="rId13"/>
    <p:sldId id="317" r:id="rId14"/>
    <p:sldId id="305" r:id="rId15"/>
    <p:sldId id="314" r:id="rId16"/>
    <p:sldId id="315" r:id="rId17"/>
    <p:sldId id="296" r:id="rId18"/>
    <p:sldId id="280" r:id="rId19"/>
  </p:sldIdLst>
  <p:sldSz cx="9144000" cy="6858000" type="screen4x3"/>
  <p:notesSz cx="6858000" cy="9144000"/>
  <p:defaultTextStyle>
    <a:defPPr>
      <a:defRPr lang="en-GB"/>
    </a:defPPr>
    <a:lvl1pPr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0"/>
    <a:srgbClr val="333333"/>
    <a:srgbClr val="FF9900"/>
    <a:srgbClr val="FFFFFE"/>
    <a:srgbClr val="0A648F"/>
    <a:srgbClr val="006C9E"/>
    <a:srgbClr val="00597F"/>
    <a:srgbClr val="00A3C7"/>
    <a:srgbClr val="004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1" autoAdjust="0"/>
  </p:normalViewPr>
  <p:slideViewPr>
    <p:cSldViewPr>
      <p:cViewPr varScale="1">
        <p:scale>
          <a:sx n="64" d="100"/>
          <a:sy n="64" d="100"/>
        </p:scale>
        <p:origin x="1746" y="60"/>
      </p:cViewPr>
      <p:guideLst>
        <p:guide orient="horz" pos="21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2BDFC-1AB6-4F18-8DE9-78012581A7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B2383F8-6621-4833-B2E9-4423AA1E82B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58D9F760-05EA-46AA-A58B-5F9EA9788BBB}" type="datetimeFigureOut">
              <a:rPr lang="en-US" altLang="en-US"/>
              <a:pPr>
                <a:defRPr/>
              </a:pPr>
              <a:t>6/12/2021</a:t>
            </a:fld>
            <a:endParaRPr lang="en-US" altLang="en-US"/>
          </a:p>
        </p:txBody>
      </p:sp>
      <p:sp>
        <p:nvSpPr>
          <p:cNvPr id="4" name="Footer Placeholder 3">
            <a:extLst>
              <a:ext uri="{FF2B5EF4-FFF2-40B4-BE49-F238E27FC236}">
                <a16:creationId xmlns:a16="http://schemas.microsoft.com/office/drawing/2014/main" id="{D1E2953B-918A-4921-BBD4-915ABC6E4C1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0500F0A2-085E-49F9-9F31-275F61CB9E3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9B1CDE5-16EF-48CC-8270-25BA74A80E2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0B8837-53A0-41E1-8FC3-A1E8135CF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6226CEB-A30A-47C9-91E0-6B654D7FD72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9D48337-8AE5-499D-8038-CAAB6545AE6F}" type="datetimeFigureOut">
              <a:rPr lang="en-US"/>
              <a:pPr>
                <a:defRPr/>
              </a:pPr>
              <a:t>6/12/2021</a:t>
            </a:fld>
            <a:endParaRPr lang="en-US"/>
          </a:p>
        </p:txBody>
      </p:sp>
      <p:sp>
        <p:nvSpPr>
          <p:cNvPr id="4" name="Slide Image Placeholder 3">
            <a:extLst>
              <a:ext uri="{FF2B5EF4-FFF2-40B4-BE49-F238E27FC236}">
                <a16:creationId xmlns:a16="http://schemas.microsoft.com/office/drawing/2014/main" id="{E7DCCAD4-3F82-40BD-A4AC-E0F2C8F76AA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5D7F0D-4428-478D-B844-2C5AB4F5433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1B8FC3-F7F0-493F-A314-C447F6D5C4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745E4A1-2568-4003-900D-98511202FBF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E936F5-1B8A-4EEB-9645-364A399D20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a:t>
            </a:fld>
            <a:endParaRPr lang="en-US" altLang="en-US"/>
          </a:p>
        </p:txBody>
      </p:sp>
    </p:spTree>
    <p:extLst>
      <p:ext uri="{BB962C8B-B14F-4D97-AF65-F5344CB8AC3E}">
        <p14:creationId xmlns:p14="http://schemas.microsoft.com/office/powerpoint/2010/main" val="187783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11</a:t>
            </a:fld>
            <a:endParaRPr lang="en-US" altLang="en-US"/>
          </a:p>
        </p:txBody>
      </p:sp>
    </p:spTree>
    <p:extLst>
      <p:ext uri="{BB962C8B-B14F-4D97-AF65-F5344CB8AC3E}">
        <p14:creationId xmlns:p14="http://schemas.microsoft.com/office/powerpoint/2010/main" val="20915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According to the test standard ASTM E647, 1990 [17], the experiment was conducted using cyclic load under constant amplitude loading. The relationship between crack size (</a:t>
            </a:r>
            <a:r>
              <a:rPr lang="en-US" sz="1800" b="0" i="1" u="none" strike="noStrike" baseline="0" dirty="0">
                <a:latin typeface="Times New Roman" panose="02020603050405020304" pitchFamily="18" charset="0"/>
              </a:rPr>
              <a:t>a</a:t>
            </a:r>
            <a:r>
              <a:rPr lang="en-US" sz="1800" b="0" i="0" u="none" strike="noStrike" baseline="0" dirty="0">
                <a:latin typeface="Times New Roman" panose="02020603050405020304" pitchFamily="18" charset="0"/>
              </a:rPr>
              <a:t>) and cycle (</a:t>
            </a:r>
            <a:r>
              <a:rPr lang="en-US" sz="1800" b="0" i="1" u="none" strike="noStrike" baseline="0" dirty="0">
                <a:latin typeface="Times New Roman" panose="02020603050405020304" pitchFamily="18" charset="0"/>
              </a:rPr>
              <a:t>N</a:t>
            </a:r>
            <a:r>
              <a:rPr lang="en-US" sz="1800" b="0" i="0" u="none" strike="noStrike" baseline="0" dirty="0">
                <a:latin typeface="Times New Roman" panose="02020603050405020304" pitchFamily="18" charset="0"/>
              </a:rPr>
              <a:t>) is the primary data collected from the experiment. Then use the data obtained to calculate and plot the relationship between fatigue crack growth rates (</a:t>
            </a:r>
            <a:r>
              <a:rPr lang="en-US" sz="1800" b="0" i="1" u="none" strike="noStrike" baseline="0" dirty="0">
                <a:latin typeface="Times New Roman" panose="02020603050405020304" pitchFamily="18" charset="0"/>
              </a:rPr>
              <a:t>da/</a:t>
            </a:r>
            <a:r>
              <a:rPr lang="en-US" sz="1800" b="0" i="1" u="none" strike="noStrike" baseline="0" dirty="0" err="1">
                <a:latin typeface="Times New Roman" panose="02020603050405020304" pitchFamily="18" charset="0"/>
              </a:rPr>
              <a:t>dN</a:t>
            </a:r>
            <a:r>
              <a:rPr lang="en-US" sz="1800" b="0" i="0" u="none" strike="noStrike" baseline="0" dirty="0">
                <a:latin typeface="Times New Roman" panose="02020603050405020304" pitchFamily="18" charset="0"/>
              </a:rPr>
              <a:t>) and crack-tip stress-intensity factor range (</a:t>
            </a:r>
            <a:r>
              <a:rPr lang="en-US" sz="1800" b="0" i="1" u="none" strike="noStrike" baseline="0" dirty="0">
                <a:latin typeface="TimesNewRomanPS-ItalicMT"/>
              </a:rPr>
              <a:t>ΔK</a:t>
            </a:r>
            <a:r>
              <a:rPr lang="en-US" sz="1800" b="0" i="0" u="none" strike="noStrike" baseline="0" dirty="0">
                <a:latin typeface="Times New Roman" panose="02020603050405020304" pitchFamily="18" charset="0"/>
              </a:rPr>
              <a:t>).</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After the plotted plot </a:t>
            </a:r>
            <a:r>
              <a:rPr lang="en-US" sz="1800" b="0" i="1" u="none" strike="noStrike" baseline="0" dirty="0">
                <a:latin typeface="Times New Roman" panose="02020603050405020304" pitchFamily="18" charset="0"/>
              </a:rPr>
              <a:t>log da/</a:t>
            </a:r>
            <a:r>
              <a:rPr lang="en-US" sz="1800" b="0" i="1" u="none" strike="noStrike" baseline="0" dirty="0" err="1">
                <a:latin typeface="Times New Roman" panose="02020603050405020304" pitchFamily="18" charset="0"/>
              </a:rPr>
              <a:t>dN</a:t>
            </a:r>
            <a:r>
              <a:rPr lang="en-US" sz="1800" b="0" i="1"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as a function of </a:t>
            </a:r>
            <a:r>
              <a:rPr lang="en-US" sz="1800" b="0" i="1" u="none" strike="noStrike" baseline="0" dirty="0">
                <a:latin typeface="TimesNewRomanPS-ItalicMT"/>
              </a:rPr>
              <a:t>log ΔK</a:t>
            </a:r>
            <a:r>
              <a:rPr lang="en-US" sz="1800" b="0" i="0" u="none" strike="noStrike" baseline="0" dirty="0">
                <a:latin typeface="Times New Roman" panose="02020603050405020304" pitchFamily="18" charset="0"/>
              </a:rPr>
              <a:t>, the slope of the plot would give the </a:t>
            </a:r>
            <a:r>
              <a:rPr lang="en-US" sz="1800" b="0" i="1" u="none" strike="noStrike" baseline="0" dirty="0">
                <a:latin typeface="Times New Roman" panose="02020603050405020304" pitchFamily="18" charset="0"/>
              </a:rPr>
              <a:t>m</a:t>
            </a:r>
            <a:r>
              <a:rPr lang="en-US" sz="1800" b="0" i="0" u="none" strike="noStrike" baseline="0" dirty="0">
                <a:latin typeface="Times New Roman" panose="02020603050405020304" pitchFamily="18" charset="0"/>
              </a:rPr>
              <a:t>, and the </a:t>
            </a:r>
            <a:r>
              <a:rPr lang="en-US" sz="1800" b="0" i="1" u="none" strike="noStrike" baseline="0" dirty="0">
                <a:latin typeface="Times New Roman" panose="02020603050405020304" pitchFamily="18" charset="0"/>
              </a:rPr>
              <a:t>Y-intercept </a:t>
            </a:r>
            <a:r>
              <a:rPr lang="en-US" sz="1800" b="0" i="0" u="none" strike="noStrike" baseline="0" dirty="0">
                <a:latin typeface="Times New Roman" panose="02020603050405020304" pitchFamily="18" charset="0"/>
              </a:rPr>
              <a:t>will provide the value of </a:t>
            </a:r>
            <a:r>
              <a:rPr lang="en-US" sz="1800" b="0" i="1" u="none" strike="noStrike" baseline="0" dirty="0">
                <a:latin typeface="Times New Roman" panose="02020603050405020304" pitchFamily="18" charset="0"/>
              </a:rPr>
              <a:t>C</a:t>
            </a:r>
            <a:r>
              <a:rPr lang="en-US" sz="1800" b="0" i="0" u="none" strike="noStrike" baseline="0" dirty="0">
                <a:latin typeface="Times New Roman" panose="02020603050405020304" pitchFamily="18" charset="0"/>
              </a:rPr>
              <a:t>. The average </a:t>
            </a:r>
            <a:r>
              <a:rPr lang="en-US" sz="1800" b="0" i="1" u="none" strike="noStrike" baseline="0" dirty="0">
                <a:latin typeface="Times New Roman" panose="02020603050405020304" pitchFamily="18" charset="0"/>
              </a:rPr>
              <a:t>C </a:t>
            </a:r>
            <a:r>
              <a:rPr lang="en-US" sz="1800" b="0" i="0" u="none" strike="noStrike" baseline="0" dirty="0">
                <a:latin typeface="Times New Roman" panose="02020603050405020304" pitchFamily="18" charset="0"/>
              </a:rPr>
              <a:t>and </a:t>
            </a:r>
            <a:r>
              <a:rPr lang="en-US" sz="1800" b="0" i="1" u="none" strike="noStrike" baseline="0" dirty="0">
                <a:latin typeface="Times New Roman" panose="02020603050405020304" pitchFamily="18" charset="0"/>
              </a:rPr>
              <a:t>m </a:t>
            </a:r>
            <a:r>
              <a:rPr lang="en-US" sz="1800" b="0" i="0" u="none" strike="noStrike" baseline="0" dirty="0">
                <a:latin typeface="Times New Roman" panose="02020603050405020304" pitchFamily="18" charset="0"/>
              </a:rPr>
              <a:t>values from the experiment in austenitic cast manganese steels are </a:t>
            </a:r>
            <a:r>
              <a:rPr lang="en-US" sz="1800" b="0" i="1" u="none" strike="noStrike" baseline="0" dirty="0">
                <a:latin typeface="Times New Roman" panose="02020603050405020304" pitchFamily="18" charset="0"/>
              </a:rPr>
              <a:t>C = 4.08 x10-11</a:t>
            </a:r>
            <a:r>
              <a:rPr lang="en-US" sz="1800" b="0" i="0" u="none" strike="noStrike" baseline="0" dirty="0">
                <a:latin typeface="Times New Roman" panose="02020603050405020304" pitchFamily="18" charset="0"/>
              </a:rPr>
              <a:t>, and </a:t>
            </a:r>
            <a:r>
              <a:rPr lang="en-US" sz="1800" b="0" i="1" u="none" strike="noStrike" baseline="0" dirty="0">
                <a:latin typeface="Times New Roman" panose="02020603050405020304" pitchFamily="18" charset="0"/>
              </a:rPr>
              <a:t>m = 2.604 with R= 0.972, and R2 = 0.945</a:t>
            </a:r>
            <a:r>
              <a:rPr lang="en-US" sz="1800" b="0" i="0" u="none" strike="noStrike" baseline="0" dirty="0">
                <a:latin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12</a:t>
            </a:fld>
            <a:endParaRPr lang="en-US" altLang="en-US"/>
          </a:p>
        </p:txBody>
      </p:sp>
    </p:spTree>
    <p:extLst>
      <p:ext uri="{BB962C8B-B14F-4D97-AF65-F5344CB8AC3E}">
        <p14:creationId xmlns:p14="http://schemas.microsoft.com/office/powerpoint/2010/main" val="127550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13</a:t>
            </a:fld>
            <a:endParaRPr lang="en-US" altLang="en-US"/>
          </a:p>
        </p:txBody>
      </p:sp>
    </p:spTree>
    <p:extLst>
      <p:ext uri="{BB962C8B-B14F-4D97-AF65-F5344CB8AC3E}">
        <p14:creationId xmlns:p14="http://schemas.microsoft.com/office/powerpoint/2010/main" val="247457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1B4E3F-BBCB-4799-8860-24555E585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35BE3CF-DEAF-48E2-9AFE-4376F63CEE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5060" name="Slide Number Placeholder 3">
            <a:extLst>
              <a:ext uri="{FF2B5EF4-FFF2-40B4-BE49-F238E27FC236}">
                <a16:creationId xmlns:a16="http://schemas.microsoft.com/office/drawing/2014/main" id="{41A02F90-D81E-4F05-A08C-8F0F091497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D5D8279D-AE41-486A-B2CE-395466034141}" type="slidenum">
              <a:rPr lang="en-US" altLang="en-US" sz="1200"/>
              <a:pPr/>
              <a:t>14</a:t>
            </a:fld>
            <a:endParaRPr lang="en-US" altLang="en-US" sz="1200"/>
          </a:p>
        </p:txBody>
      </p:sp>
    </p:spTree>
    <p:extLst>
      <p:ext uri="{BB962C8B-B14F-4D97-AF65-F5344CB8AC3E}">
        <p14:creationId xmlns:p14="http://schemas.microsoft.com/office/powerpoint/2010/main" val="51543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1B4E3F-BBCB-4799-8860-24555E585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35BE3CF-DEAF-48E2-9AFE-4376F63CEE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dirty="0"/>
          </a:p>
        </p:txBody>
      </p:sp>
      <p:sp>
        <p:nvSpPr>
          <p:cNvPr id="45060" name="Slide Number Placeholder 3">
            <a:extLst>
              <a:ext uri="{FF2B5EF4-FFF2-40B4-BE49-F238E27FC236}">
                <a16:creationId xmlns:a16="http://schemas.microsoft.com/office/drawing/2014/main" id="{41A02F90-D81E-4F05-A08C-8F0F091497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D5D8279D-AE41-486A-B2CE-395466034141}" type="slidenum">
              <a:rPr lang="en-US" altLang="en-US" sz="1200"/>
              <a:pPr/>
              <a:t>15</a:t>
            </a:fld>
            <a:endParaRPr lang="en-US" altLang="en-US" sz="1200"/>
          </a:p>
        </p:txBody>
      </p:sp>
    </p:spTree>
    <p:extLst>
      <p:ext uri="{BB962C8B-B14F-4D97-AF65-F5344CB8AC3E}">
        <p14:creationId xmlns:p14="http://schemas.microsoft.com/office/powerpoint/2010/main" val="3967403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1B4E3F-BBCB-4799-8860-24555E585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35BE3CF-DEAF-48E2-9AFE-4376F63CEE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5060" name="Slide Number Placeholder 3">
            <a:extLst>
              <a:ext uri="{FF2B5EF4-FFF2-40B4-BE49-F238E27FC236}">
                <a16:creationId xmlns:a16="http://schemas.microsoft.com/office/drawing/2014/main" id="{41A02F90-D81E-4F05-A08C-8F0F091497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D5D8279D-AE41-486A-B2CE-395466034141}" type="slidenum">
              <a:rPr lang="en-US" altLang="en-US" sz="1200"/>
              <a:pPr/>
              <a:t>16</a:t>
            </a:fld>
            <a:endParaRPr lang="en-US" altLang="en-US" sz="1200"/>
          </a:p>
        </p:txBody>
      </p:sp>
    </p:spTree>
    <p:extLst>
      <p:ext uri="{BB962C8B-B14F-4D97-AF65-F5344CB8AC3E}">
        <p14:creationId xmlns:p14="http://schemas.microsoft.com/office/powerpoint/2010/main" val="199081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สุดท้ายก็ต้องขอขอบคุณหน่วยงานเหล่านี้ที่มีส่วนสนับสนุนงานวิจัยให้ดำเนินงานได้ด้วยดีค่ะ</a:t>
            </a:r>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17</a:t>
            </a:fld>
            <a:endParaRPr lang="en-US" altLang="en-US"/>
          </a:p>
        </p:txBody>
      </p:sp>
    </p:spTree>
    <p:extLst>
      <p:ext uri="{BB962C8B-B14F-4D97-AF65-F5344CB8AC3E}">
        <p14:creationId xmlns:p14="http://schemas.microsoft.com/office/powerpoint/2010/main" val="226864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4ED596-97F0-4FA5-ADE3-6EFBBE4CFE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4971C7D-92F4-4FFC-A8D2-6A41C19C55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n-US" altLang="en-US" dirty="0"/>
          </a:p>
        </p:txBody>
      </p:sp>
      <p:sp>
        <p:nvSpPr>
          <p:cNvPr id="10244" name="Slide Number Placeholder 3">
            <a:extLst>
              <a:ext uri="{FF2B5EF4-FFF2-40B4-BE49-F238E27FC236}">
                <a16:creationId xmlns:a16="http://schemas.microsoft.com/office/drawing/2014/main" id="{C571DB0C-6A24-4AA9-83E2-728CFE19F9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06FFAB02-5054-4D8B-9337-DD73559BBEC1}" type="slidenum">
              <a:rPr lang="en-US" altLang="en-US" sz="1200"/>
              <a:pPr/>
              <a:t>2</a:t>
            </a:fld>
            <a:endParaRPr lang="en-US" altLang="en-US" sz="1200"/>
          </a:p>
        </p:txBody>
      </p:sp>
    </p:spTree>
    <p:extLst>
      <p:ext uri="{BB962C8B-B14F-4D97-AF65-F5344CB8AC3E}">
        <p14:creationId xmlns:p14="http://schemas.microsoft.com/office/powerpoint/2010/main" val="290105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660AD28-C3AA-4841-8700-7901858C95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3FFD7DD-3791-400D-86AE-0897C04A24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2772" name="Slide Number Placeholder 3">
            <a:extLst>
              <a:ext uri="{FF2B5EF4-FFF2-40B4-BE49-F238E27FC236}">
                <a16:creationId xmlns:a16="http://schemas.microsoft.com/office/drawing/2014/main" id="{0E9D4457-C6A0-4379-A6CE-128A721EAB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4466DB83-F59E-4463-A744-85F0AA17D85C}"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i="0" dirty="0">
              <a:solidFill>
                <a:srgbClr val="3B3835"/>
              </a:solidFill>
              <a:effectLst/>
              <a:latin typeface="Helvetica Neue"/>
            </a:endParaRPr>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4</a:t>
            </a:fld>
            <a:endParaRPr lang="en-US" altLang="en-US"/>
          </a:p>
        </p:txBody>
      </p:sp>
    </p:spTree>
    <p:extLst>
      <p:ext uri="{BB962C8B-B14F-4D97-AF65-F5344CB8AC3E}">
        <p14:creationId xmlns:p14="http://schemas.microsoft.com/office/powerpoint/2010/main" val="253526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B3835"/>
              </a:solidFill>
              <a:effectLst/>
              <a:latin typeface="Helvetica Neue"/>
            </a:endParaRPr>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5</a:t>
            </a:fld>
            <a:endParaRPr lang="en-US" altLang="en-US"/>
          </a:p>
        </p:txBody>
      </p:sp>
    </p:spTree>
    <p:extLst>
      <p:ext uri="{BB962C8B-B14F-4D97-AF65-F5344CB8AC3E}">
        <p14:creationId xmlns:p14="http://schemas.microsoft.com/office/powerpoint/2010/main" val="122773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6</a:t>
            </a:fld>
            <a:endParaRPr lang="en-US" altLang="en-US"/>
          </a:p>
        </p:txBody>
      </p:sp>
    </p:spTree>
    <p:extLst>
      <p:ext uri="{BB962C8B-B14F-4D97-AF65-F5344CB8AC3E}">
        <p14:creationId xmlns:p14="http://schemas.microsoft.com/office/powerpoint/2010/main" val="184751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n-GB" sz="1200" b="0" dirty="0">
              <a:solidFill>
                <a:schemeClr val="bg1"/>
              </a:solidFill>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7</a:t>
            </a:fld>
            <a:endParaRPr lang="en-US" altLang="en-US"/>
          </a:p>
        </p:txBody>
      </p:sp>
    </p:spTree>
    <p:extLst>
      <p:ext uri="{BB962C8B-B14F-4D97-AF65-F5344CB8AC3E}">
        <p14:creationId xmlns:p14="http://schemas.microsoft.com/office/powerpoint/2010/main" val="109864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B52AA61-A221-43F8-B8AF-5910A695D7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79C01E6-7121-46A5-A985-8EF43DA85E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endParaRPr lang="en-US" altLang="en-US" sz="900" dirty="0"/>
          </a:p>
        </p:txBody>
      </p:sp>
      <p:sp>
        <p:nvSpPr>
          <p:cNvPr id="21508" name="Slide Number Placeholder 3">
            <a:extLst>
              <a:ext uri="{FF2B5EF4-FFF2-40B4-BE49-F238E27FC236}">
                <a16:creationId xmlns:a16="http://schemas.microsoft.com/office/drawing/2014/main" id="{5CAF31D2-3D46-49FE-BF34-5F6DBE1501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fld id="{C7814AC7-8607-435F-B6D3-2DCBF8709F4A}" type="slidenum">
              <a:rPr lang="en-GB" altLang="en-US" sz="1200"/>
              <a:pPr/>
              <a:t>8</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0E936F5-1B8A-4EEB-9645-364A399D2060}" type="slidenum">
              <a:rPr lang="en-US" altLang="en-US" smtClean="0"/>
              <a:pPr/>
              <a:t>10</a:t>
            </a:fld>
            <a:endParaRPr lang="en-US" altLang="en-US"/>
          </a:p>
        </p:txBody>
      </p:sp>
    </p:spTree>
    <p:extLst>
      <p:ext uri="{BB962C8B-B14F-4D97-AF65-F5344CB8AC3E}">
        <p14:creationId xmlns:p14="http://schemas.microsoft.com/office/powerpoint/2010/main" val="319963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5536" y="1412776"/>
            <a:ext cx="7200800" cy="1728192"/>
          </a:xfrm>
        </p:spPr>
        <p:txBody>
          <a:bodyPr anchor="b"/>
          <a:lstStyle>
            <a:lvl1pPr>
              <a:defRPr baseline="0">
                <a:solidFill>
                  <a:srgbClr val="0A648F"/>
                </a:solidFill>
                <a:latin typeface="Georgia"/>
                <a:cs typeface="Georgia"/>
              </a:defRPr>
            </a:lvl1pPr>
          </a:lstStyle>
          <a:p>
            <a:r>
              <a:rPr lang="en-GB" dirty="0"/>
              <a:t>Click to edit Master title style</a:t>
            </a:r>
          </a:p>
        </p:txBody>
      </p:sp>
      <p:sp>
        <p:nvSpPr>
          <p:cNvPr id="8" name="Content Placeholder 7"/>
          <p:cNvSpPr>
            <a:spLocks noGrp="1"/>
          </p:cNvSpPr>
          <p:nvPr>
            <p:ph sz="quarter" idx="10"/>
          </p:nvPr>
        </p:nvSpPr>
        <p:spPr>
          <a:xfrm>
            <a:off x="394841" y="3212852"/>
            <a:ext cx="7201495" cy="1152525"/>
          </a:xfrm>
        </p:spPr>
        <p:txBody>
          <a:bodyPr/>
          <a:lstStyle>
            <a:lvl1pPr marL="0" indent="0">
              <a:buNone/>
              <a:defRPr sz="2400" b="0"/>
            </a:lvl1pPr>
            <a:lvl2pPr marL="457200" indent="0">
              <a:buNone/>
              <a:defRPr b="0"/>
            </a:lvl2pPr>
            <a:lvl3pPr marL="914400" indent="0">
              <a:buNone/>
              <a:defRPr b="0"/>
            </a:lvl3pPr>
            <a:lvl4pPr marL="1371600" indent="0">
              <a:buNone/>
              <a:defRPr b="0"/>
            </a:lvl4pPr>
            <a:lvl5pPr marL="1828800" indent="0">
              <a:buNone/>
              <a:defRPr b="0"/>
            </a:lvl5pPr>
          </a:lstStyle>
          <a:p>
            <a:pPr lvl="0"/>
            <a:r>
              <a:rPr lang="en-GB" dirty="0"/>
              <a:t>Click to edit Master text style</a:t>
            </a:r>
          </a:p>
        </p:txBody>
      </p:sp>
    </p:spTree>
    <p:extLst>
      <p:ext uri="{BB962C8B-B14F-4D97-AF65-F5344CB8AC3E}">
        <p14:creationId xmlns:p14="http://schemas.microsoft.com/office/powerpoint/2010/main" val="174458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396875" y="1844824"/>
            <a:ext cx="7772400" cy="3888432"/>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5227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GB"/>
              <a:t>Click to edit Master title style</a:t>
            </a:r>
            <a:endParaRPr lang="en-GB" dirty="0"/>
          </a:p>
        </p:txBody>
      </p:sp>
      <p:sp>
        <p:nvSpPr>
          <p:cNvPr id="3" name="Content Placeholder 2"/>
          <p:cNvSpPr>
            <a:spLocks noGrp="1"/>
          </p:cNvSpPr>
          <p:nvPr>
            <p:ph idx="1"/>
          </p:nvPr>
        </p:nvSpPr>
        <p:spPr>
          <a:xfrm>
            <a:off x="396875" y="1844824"/>
            <a:ext cx="7772400" cy="4104456"/>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1855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21174D-E230-425D-9D4E-050C49084236}"/>
              </a:ext>
            </a:extLst>
          </p:cNvPr>
          <p:cNvSpPr>
            <a:spLocks noGrp="1" noChangeArrowheads="1"/>
          </p:cNvSpPr>
          <p:nvPr>
            <p:ph type="title"/>
          </p:nvPr>
        </p:nvSpPr>
        <p:spPr bwMode="auto">
          <a:xfrm>
            <a:off x="396875" y="10525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D0B1709-66A8-45E3-86B6-53675535475D}"/>
              </a:ext>
            </a:extLst>
          </p:cNvPr>
          <p:cNvSpPr>
            <a:spLocks noGrp="1" noChangeArrowheads="1"/>
          </p:cNvSpPr>
          <p:nvPr>
            <p:ph type="body" idx="1"/>
          </p:nvPr>
        </p:nvSpPr>
        <p:spPr bwMode="auto">
          <a:xfrm>
            <a:off x="396875" y="2424113"/>
            <a:ext cx="77724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Lst>
  <p:txStyles>
    <p:title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A648F"/>
        </a:buClr>
        <a:buSzPct val="80000"/>
        <a:buFont typeface="Wingdings" panose="05000000000000000000" pitchFamily="2" charset="2"/>
        <a:buChar char="o"/>
        <a:defRPr sz="2800">
          <a:solidFill>
            <a:schemeClr val="bg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A648F"/>
        </a:buClr>
        <a:buChar char="–"/>
        <a:defRPr sz="2800">
          <a:solidFill>
            <a:schemeClr val="bg1"/>
          </a:solidFill>
          <a:latin typeface="+mn-lt"/>
          <a:ea typeface="MS PGothic" pitchFamily="34" charset="-128"/>
        </a:defRPr>
      </a:lvl2pPr>
      <a:lvl3pPr marL="1143000" indent="-228600" algn="l" rtl="0" eaLnBrk="0" fontAlgn="base" hangingPunct="0">
        <a:spcBef>
          <a:spcPct val="20000"/>
        </a:spcBef>
        <a:spcAft>
          <a:spcPct val="0"/>
        </a:spcAft>
        <a:buClr>
          <a:srgbClr val="0A648F"/>
        </a:buClr>
        <a:buSzPct val="65000"/>
        <a:buFont typeface="Wingdings" panose="05000000000000000000" pitchFamily="2" charset="2"/>
        <a:buChar char="o"/>
        <a:defRPr sz="2800">
          <a:solidFill>
            <a:schemeClr val="bg1"/>
          </a:solidFill>
          <a:latin typeface="+mn-lt"/>
          <a:ea typeface="MS PGothic" pitchFamily="34" charset="-128"/>
        </a:defRPr>
      </a:lvl3pPr>
      <a:lvl4pPr marL="1600200" indent="-228600" algn="l" rtl="0" eaLnBrk="0" fontAlgn="base" hangingPunct="0">
        <a:spcBef>
          <a:spcPct val="20000"/>
        </a:spcBef>
        <a:spcAft>
          <a:spcPct val="0"/>
        </a:spcAft>
        <a:buClr>
          <a:srgbClr val="0A648F"/>
        </a:buClr>
        <a:buSzPct val="80000"/>
        <a:buChar char="–"/>
        <a:defRPr sz="2800">
          <a:solidFill>
            <a:schemeClr val="bg1"/>
          </a:solidFill>
          <a:latin typeface="+mn-lt"/>
          <a:ea typeface="MS PGothic" pitchFamily="34" charset="-128"/>
        </a:defRPr>
      </a:lvl4pPr>
      <a:lvl5pPr marL="2057400" indent="-228600" algn="l" rtl="0" eaLnBrk="0" fontAlgn="base" hangingPunct="0">
        <a:spcBef>
          <a:spcPct val="20000"/>
        </a:spcBef>
        <a:spcAft>
          <a:spcPct val="0"/>
        </a:spcAft>
        <a:buClr>
          <a:srgbClr val="0A648F"/>
        </a:buClr>
        <a:buSzPct val="90000"/>
        <a:buChar char="»"/>
        <a:defRPr sz="2800">
          <a:solidFill>
            <a:schemeClr val="bg1"/>
          </a:solidFill>
          <a:latin typeface="+mn-lt"/>
          <a:ea typeface="MS PGothic" pitchFamily="34" charset="-128"/>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76AE1D8-BD6E-47CF-9619-F4B9038E831A}"/>
              </a:ext>
            </a:extLst>
          </p:cNvPr>
          <p:cNvSpPr>
            <a:spLocks noGrp="1" noChangeArrowheads="1"/>
          </p:cNvSpPr>
          <p:nvPr>
            <p:ph type="title"/>
          </p:nvPr>
        </p:nvSpPr>
        <p:spPr>
          <a:xfrm>
            <a:off x="574674" y="829825"/>
            <a:ext cx="8067675" cy="1930318"/>
          </a:xfrm>
        </p:spPr>
        <p:txBody>
          <a:bodyPr/>
          <a:lstStyle/>
          <a:p>
            <a:pPr algn="ctr"/>
            <a:r>
              <a:rPr lang="en-US" altLang="en-US" sz="3200" dirty="0">
                <a:latin typeface="Century Schoolbook" panose="02040604050505020304" pitchFamily="18" charset="0"/>
                <a:cs typeface="Georgia" panose="02040502050405020303" pitchFamily="18" charset="0"/>
              </a:rPr>
              <a:t>Quantitative Analysis of the Structural Health of Railway Turnout Using Acoustic Emission Technique</a:t>
            </a:r>
          </a:p>
        </p:txBody>
      </p:sp>
      <p:sp>
        <p:nvSpPr>
          <p:cNvPr id="7171" name="Content Placeholder 4">
            <a:extLst>
              <a:ext uri="{FF2B5EF4-FFF2-40B4-BE49-F238E27FC236}">
                <a16:creationId xmlns:a16="http://schemas.microsoft.com/office/drawing/2014/main" id="{4C7BC988-6169-4834-9F7D-A9C40D3527A1}"/>
              </a:ext>
            </a:extLst>
          </p:cNvPr>
          <p:cNvSpPr>
            <a:spLocks noGrp="1" noChangeArrowheads="1"/>
          </p:cNvSpPr>
          <p:nvPr>
            <p:ph sz="quarter" idx="10"/>
          </p:nvPr>
        </p:nvSpPr>
        <p:spPr>
          <a:xfrm>
            <a:off x="1044575" y="3055062"/>
            <a:ext cx="7127875" cy="18002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7030A0"/>
                </a:solidFill>
                <a:effectLst/>
                <a:uLnTx/>
                <a:uFillTx/>
                <a:latin typeface="Times New Roman"/>
                <a:ea typeface="ＭＳ Ｐゴシック" panose="020B0600070205080204" pitchFamily="34" charset="-128"/>
                <a:cs typeface="Georgia" panose="02040502050405020303" pitchFamily="18" charset="0"/>
              </a:rPr>
              <a:t>M. Kongpuang1*, R. Culwick1, N. Cheputeh1, A. Marsh1, V. L. </a:t>
            </a:r>
            <a:r>
              <a:rPr kumimoji="0" lang="en-GB" altLang="en-US" sz="1600" b="0" i="0" u="none" strike="noStrike" kern="0" cap="none" spc="0" normalizeH="0" baseline="0" noProof="0" dirty="0" err="1">
                <a:ln>
                  <a:noFill/>
                </a:ln>
                <a:solidFill>
                  <a:srgbClr val="7030A0"/>
                </a:solidFill>
                <a:effectLst/>
                <a:uLnTx/>
                <a:uFillTx/>
                <a:latin typeface="Times New Roman"/>
                <a:ea typeface="ＭＳ Ｐゴシック" panose="020B0600070205080204" pitchFamily="34" charset="-128"/>
                <a:cs typeface="Georgia" panose="02040502050405020303" pitchFamily="18" charset="0"/>
              </a:rPr>
              <a:t>Jantara</a:t>
            </a:r>
            <a:r>
              <a:rPr kumimoji="0" lang="en-GB" altLang="en-US" sz="1600" b="0" i="0" u="none" strike="noStrike" kern="0" cap="none" spc="0" normalizeH="0" baseline="0" noProof="0" dirty="0">
                <a:ln>
                  <a:noFill/>
                </a:ln>
                <a:solidFill>
                  <a:srgbClr val="7030A0"/>
                </a:solidFill>
                <a:effectLst/>
                <a:uLnTx/>
                <a:uFillTx/>
                <a:latin typeface="Times New Roman"/>
                <a:ea typeface="ＭＳ Ｐゴシック" panose="020B0600070205080204" pitchFamily="34" charset="-128"/>
                <a:cs typeface="Georgia" panose="02040502050405020303" pitchFamily="18" charset="0"/>
              </a:rPr>
              <a:t> Junior1,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dirty="0">
                <a:ln>
                  <a:noFill/>
                </a:ln>
                <a:solidFill>
                  <a:srgbClr val="7030A0"/>
                </a:solidFill>
                <a:effectLst/>
                <a:uLnTx/>
                <a:uFillTx/>
                <a:latin typeface="Times New Roman"/>
                <a:ea typeface="ＭＳ Ｐゴシック" panose="020B0600070205080204" pitchFamily="34" charset="-128"/>
                <a:cs typeface="Georgia" panose="02040502050405020303" pitchFamily="18" charset="0"/>
              </a:rPr>
              <a:t>P. Vallely1, 2, S. Kaewunruen3, M. Papaelias1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0" cap="none" spc="0" normalizeH="0" noProof="0" dirty="0">
              <a:ln>
                <a:noFill/>
              </a:ln>
              <a:effectLst/>
              <a:uLnTx/>
              <a:uFillTx/>
              <a:latin typeface="Times New Roman"/>
              <a:ea typeface="ＭＳ Ｐゴシック" panose="020B0600070205080204" pitchFamily="34" charset="-128"/>
              <a:cs typeface="Georgia" panose="020405020504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3000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1</a:t>
            </a:r>
            <a:r>
              <a:rPr kumimoji="0" lang="en-GB" altLang="en-US" sz="1400" b="0" i="0" u="none" strike="noStrike" kern="0" cap="none" spc="0" normalizeH="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School of Metallurgy and Materials, The University of Birmingham, Birmingham,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B15 2TT, UK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3000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2</a:t>
            </a:r>
            <a:r>
              <a:rPr kumimoji="0" lang="en-GB" altLang="en-US" sz="1400" b="0" i="0" u="none" strike="noStrike" kern="0" cap="none" spc="0" normalizeH="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Network Rail, Baskerville House, Birmingham, B1 2ND, UK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3000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3</a:t>
            </a:r>
            <a:r>
              <a:rPr kumimoji="0" lang="en-GB" altLang="en-US" sz="1400" b="0" i="0" u="none" strike="noStrike" kern="0" cap="none" spc="0" normalizeH="0" noProof="0" dirty="0">
                <a:ln>
                  <a:noFill/>
                </a:ln>
                <a:solidFill>
                  <a:srgbClr val="004B6B"/>
                </a:solidFill>
                <a:effectLst/>
                <a:uLnTx/>
                <a:uFillTx/>
                <a:latin typeface="Times New Roman"/>
                <a:ea typeface="ＭＳ Ｐゴシック" panose="020B0600070205080204" pitchFamily="34" charset="-128"/>
                <a:cs typeface="Georgia" panose="02040502050405020303" pitchFamily="18" charset="0"/>
              </a:rPr>
              <a:t>School of Engineering, The University of Birmingham, Birmingham, B15 2TT, UK</a:t>
            </a:r>
          </a:p>
          <a:p>
            <a:pPr algn="r">
              <a:defRPr/>
            </a:pPr>
            <a:endParaRPr lang="en-US" altLang="en-US" b="1" dirty="0">
              <a:solidFill>
                <a:schemeClr val="bg1">
                  <a:lumMod val="75000"/>
                  <a:lumOff val="25000"/>
                </a:schemeClr>
              </a:solidFill>
              <a:latin typeface="Cordia New" pitchFamily="34" charset="-34"/>
              <a:cs typeface="Cordia New" pitchFamily="34" charset="-34"/>
            </a:endParaRPr>
          </a:p>
        </p:txBody>
      </p:sp>
      <p:cxnSp>
        <p:nvCxnSpPr>
          <p:cNvPr id="5124" name="Straight Connector 2">
            <a:extLst>
              <a:ext uri="{FF2B5EF4-FFF2-40B4-BE49-F238E27FC236}">
                <a16:creationId xmlns:a16="http://schemas.microsoft.com/office/drawing/2014/main" id="{24F5DC07-CCBC-4B39-81EA-300C5B3516A8}"/>
              </a:ext>
            </a:extLst>
          </p:cNvPr>
          <p:cNvCxnSpPr>
            <a:cxnSpLocks noChangeShapeType="1"/>
          </p:cNvCxnSpPr>
          <p:nvPr/>
        </p:nvCxnSpPr>
        <p:spPr bwMode="auto">
          <a:xfrm>
            <a:off x="755650" y="3644900"/>
            <a:ext cx="7416800" cy="0"/>
          </a:xfrm>
          <a:prstGeom prst="line">
            <a:avLst/>
          </a:prstGeom>
          <a:noFill/>
          <a:ln w="28575" algn="ctr">
            <a:solidFill>
              <a:schemeClr val="tx1"/>
            </a:solidFill>
            <a:round/>
            <a:headEnd/>
            <a:tailEnd/>
          </a:ln>
        </p:spPr>
      </p:cxnSp>
      <p:sp>
        <p:nvSpPr>
          <p:cNvPr id="5" name="Content Placeholder 4">
            <a:extLst>
              <a:ext uri="{FF2B5EF4-FFF2-40B4-BE49-F238E27FC236}">
                <a16:creationId xmlns:a16="http://schemas.microsoft.com/office/drawing/2014/main" id="{F7442F5C-6C47-40BC-90AD-FF4CA8379029}"/>
              </a:ext>
            </a:extLst>
          </p:cNvPr>
          <p:cNvSpPr txBox="1">
            <a:spLocks noChangeArrowheads="1"/>
          </p:cNvSpPr>
          <p:nvPr/>
        </p:nvSpPr>
        <p:spPr bwMode="auto">
          <a:xfrm>
            <a:off x="1529953" y="6453336"/>
            <a:ext cx="5868194" cy="2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A648F"/>
              </a:buClr>
              <a:buSzPct val="80000"/>
              <a:buFont typeface="Wingdings" panose="05000000000000000000" pitchFamily="2" charset="2"/>
              <a:buNone/>
              <a:defRPr sz="2400" b="0">
                <a:solidFill>
                  <a:schemeClr val="bg1"/>
                </a:solidFill>
                <a:latin typeface="+mn-lt"/>
                <a:ea typeface="MS PGothic" pitchFamily="34" charset="-128"/>
                <a:cs typeface="ＭＳ Ｐゴシック" charset="0"/>
              </a:defRPr>
            </a:lvl1pPr>
            <a:lvl2pPr marL="457200" indent="0" algn="l" rtl="0" eaLnBrk="0" fontAlgn="base" hangingPunct="0">
              <a:spcBef>
                <a:spcPct val="20000"/>
              </a:spcBef>
              <a:spcAft>
                <a:spcPct val="0"/>
              </a:spcAft>
              <a:buClr>
                <a:srgbClr val="0A648F"/>
              </a:buClr>
              <a:buNone/>
              <a:defRPr sz="2800" b="0">
                <a:solidFill>
                  <a:schemeClr val="bg1"/>
                </a:solidFill>
                <a:latin typeface="+mn-lt"/>
                <a:ea typeface="MS PGothic" pitchFamily="34" charset="-128"/>
              </a:defRPr>
            </a:lvl2pPr>
            <a:lvl3pPr marL="914400" indent="0" algn="l" rtl="0" eaLnBrk="0" fontAlgn="base" hangingPunct="0">
              <a:spcBef>
                <a:spcPct val="20000"/>
              </a:spcBef>
              <a:spcAft>
                <a:spcPct val="0"/>
              </a:spcAft>
              <a:buClr>
                <a:srgbClr val="0A648F"/>
              </a:buClr>
              <a:buSzPct val="65000"/>
              <a:buFont typeface="Wingdings" panose="05000000000000000000" pitchFamily="2" charset="2"/>
              <a:buNone/>
              <a:defRPr sz="2800" b="0">
                <a:solidFill>
                  <a:schemeClr val="bg1"/>
                </a:solidFill>
                <a:latin typeface="+mn-lt"/>
                <a:ea typeface="MS PGothic" pitchFamily="34" charset="-128"/>
              </a:defRPr>
            </a:lvl3pPr>
            <a:lvl4pPr marL="1371600" indent="0" algn="l" rtl="0" eaLnBrk="0" fontAlgn="base" hangingPunct="0">
              <a:spcBef>
                <a:spcPct val="20000"/>
              </a:spcBef>
              <a:spcAft>
                <a:spcPct val="0"/>
              </a:spcAft>
              <a:buClr>
                <a:srgbClr val="0A648F"/>
              </a:buClr>
              <a:buSzPct val="80000"/>
              <a:buNone/>
              <a:defRPr sz="2800" b="0">
                <a:solidFill>
                  <a:schemeClr val="bg1"/>
                </a:solidFill>
                <a:latin typeface="+mn-lt"/>
                <a:ea typeface="MS PGothic" pitchFamily="34" charset="-128"/>
              </a:defRPr>
            </a:lvl4pPr>
            <a:lvl5pPr marL="1828800" indent="0" algn="l" rtl="0" eaLnBrk="0" fontAlgn="base" hangingPunct="0">
              <a:spcBef>
                <a:spcPct val="20000"/>
              </a:spcBef>
              <a:spcAft>
                <a:spcPct val="0"/>
              </a:spcAft>
              <a:buClr>
                <a:srgbClr val="0A648F"/>
              </a:buClr>
              <a:buSzPct val="90000"/>
              <a:buNone/>
              <a:defRPr sz="2800" b="0">
                <a:solidFill>
                  <a:schemeClr val="bg1"/>
                </a:solidFill>
                <a:latin typeface="+mn-lt"/>
                <a:ea typeface="MS PGothic" pitchFamily="34" charset="-128"/>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algn="r">
              <a:defRPr/>
            </a:pPr>
            <a:r>
              <a:rPr lang="en-US" altLang="en-US" sz="1200" kern="0" dirty="0">
                <a:solidFill>
                  <a:schemeClr val="tx1"/>
                </a:solidFill>
                <a:latin typeface="Century Schoolbook" panose="02040604050505020304" pitchFamily="18" charset="0"/>
                <a:cs typeface="Cordia New" pitchFamily="34" charset="-34"/>
              </a:rPr>
              <a:t>NDT and Condition Monitoring Group ,School of Metallurgy and Materials</a:t>
            </a:r>
          </a:p>
          <a:p>
            <a:pPr algn="r">
              <a:defRPr/>
            </a:pPr>
            <a:endParaRPr lang="en-US" altLang="en-US" b="1" kern="0" dirty="0">
              <a:solidFill>
                <a:schemeClr val="bg1">
                  <a:lumMod val="75000"/>
                  <a:lumOff val="25000"/>
                </a:schemeClr>
              </a:solidFill>
              <a:latin typeface="Cordia New" pitchFamily="34" charset="-34"/>
              <a:cs typeface="Cordia New" pitchFamily="34" charset="-34"/>
            </a:endParaRPr>
          </a:p>
        </p:txBody>
      </p:sp>
      <p:pic>
        <p:nvPicPr>
          <p:cNvPr id="3" name="Picture 2">
            <a:extLst>
              <a:ext uri="{FF2B5EF4-FFF2-40B4-BE49-F238E27FC236}">
                <a16:creationId xmlns:a16="http://schemas.microsoft.com/office/drawing/2014/main" id="{DF859803-585E-4232-9E57-1BC46C403134}"/>
              </a:ext>
            </a:extLst>
          </p:cNvPr>
          <p:cNvPicPr>
            <a:picLocks noChangeAspect="1"/>
          </p:cNvPicPr>
          <p:nvPr/>
        </p:nvPicPr>
        <p:blipFill>
          <a:blip r:embed="rId3"/>
          <a:stretch>
            <a:fillRect/>
          </a:stretch>
        </p:blipFill>
        <p:spPr>
          <a:xfrm>
            <a:off x="8204199" y="7256"/>
            <a:ext cx="876300" cy="11953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0F3D0-BF6F-460D-AC5B-54226CC4D7FA}"/>
              </a:ext>
            </a:extLst>
          </p:cNvPr>
          <p:cNvPicPr>
            <a:picLocks noChangeAspect="1"/>
          </p:cNvPicPr>
          <p:nvPr/>
        </p:nvPicPr>
        <p:blipFill>
          <a:blip r:embed="rId3"/>
          <a:stretch>
            <a:fillRect/>
          </a:stretch>
        </p:blipFill>
        <p:spPr>
          <a:xfrm>
            <a:off x="1403648" y="1088872"/>
            <a:ext cx="5976664" cy="4680255"/>
          </a:xfrm>
          <a:prstGeom prst="rect">
            <a:avLst/>
          </a:prstGeom>
        </p:spPr>
      </p:pic>
      <p:sp>
        <p:nvSpPr>
          <p:cNvPr id="10" name="TextBox 12">
            <a:extLst>
              <a:ext uri="{FF2B5EF4-FFF2-40B4-BE49-F238E27FC236}">
                <a16:creationId xmlns:a16="http://schemas.microsoft.com/office/drawing/2014/main" id="{28B642FD-9C9D-4771-93AF-7F654F40A1E1}"/>
              </a:ext>
            </a:extLst>
          </p:cNvPr>
          <p:cNvSpPr txBox="1">
            <a:spLocks noChangeArrowheads="1"/>
          </p:cNvSpPr>
          <p:nvPr/>
        </p:nvSpPr>
        <p:spPr bwMode="auto">
          <a:xfrm>
            <a:off x="0" y="379526"/>
            <a:ext cx="9144000" cy="369332"/>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a:solidFill>
                  <a:srgbClr val="000000"/>
                </a:solidFill>
                <a:latin typeface="+mj-lt"/>
              </a:rPr>
              <a:t>AE signal analysis</a:t>
            </a:r>
            <a:endParaRPr lang="en-GB" altLang="en-US" sz="1800" dirty="0">
              <a:solidFill>
                <a:srgbClr val="000000"/>
              </a:solidFill>
              <a:latin typeface="+mj-lt"/>
            </a:endParaRPr>
          </a:p>
        </p:txBody>
      </p:sp>
      <p:sp>
        <p:nvSpPr>
          <p:cNvPr id="11" name="TextBox 12">
            <a:extLst>
              <a:ext uri="{FF2B5EF4-FFF2-40B4-BE49-F238E27FC236}">
                <a16:creationId xmlns:a16="http://schemas.microsoft.com/office/drawing/2014/main" id="{285A36A7-9F57-432E-B27E-69F14CE802DE}"/>
              </a:ext>
            </a:extLst>
          </p:cNvPr>
          <p:cNvSpPr txBox="1">
            <a:spLocks noChangeArrowheads="1"/>
          </p:cNvSpPr>
          <p:nvPr/>
        </p:nvSpPr>
        <p:spPr bwMode="auto">
          <a:xfrm>
            <a:off x="0" y="5727421"/>
            <a:ext cx="9144000" cy="738664"/>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cumulative AE energy plot from R50α Sensors compares to the crack</a:t>
            </a:r>
          </a:p>
          <a:p>
            <a:pPr algn="ctr">
              <a:spcBef>
                <a:spcPct val="0"/>
              </a:spcBef>
              <a:buClrTx/>
              <a:buSzTx/>
              <a:buFontTx/>
              <a:buNone/>
            </a:pPr>
            <a:r>
              <a:rPr lang="en-US" altLang="en-US" sz="1400" dirty="0">
                <a:solidFill>
                  <a:srgbClr val="000000"/>
                </a:solidFill>
                <a:latin typeface="+mj-lt"/>
              </a:rPr>
              <a:t>size measured using the DCPD instrument of austenitic cast manganese steel</a:t>
            </a:r>
          </a:p>
          <a:p>
            <a:pPr algn="ctr">
              <a:spcBef>
                <a:spcPct val="0"/>
              </a:spcBef>
              <a:buClrTx/>
              <a:buSzTx/>
              <a:buFontTx/>
              <a:buNone/>
            </a:pPr>
            <a:r>
              <a:rPr lang="en-US" altLang="en-US" sz="1400" dirty="0">
                <a:solidFill>
                  <a:srgbClr val="000000"/>
                </a:solidFill>
                <a:latin typeface="+mj-lt"/>
              </a:rPr>
              <a:t>samples 1, 3, 4, and 6.</a:t>
            </a:r>
            <a:endParaRPr lang="en-GB" altLang="en-US" sz="1400" dirty="0">
              <a:solidFill>
                <a:srgbClr val="000000"/>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0C33F-5EF0-4E82-8A74-408E5C6ED168}"/>
              </a:ext>
            </a:extLst>
          </p:cNvPr>
          <p:cNvPicPr>
            <a:picLocks noChangeAspect="1"/>
          </p:cNvPicPr>
          <p:nvPr/>
        </p:nvPicPr>
        <p:blipFill>
          <a:blip r:embed="rId3"/>
          <a:stretch>
            <a:fillRect/>
          </a:stretch>
        </p:blipFill>
        <p:spPr>
          <a:xfrm>
            <a:off x="539552" y="1556792"/>
            <a:ext cx="7728918" cy="2690224"/>
          </a:xfrm>
          <a:prstGeom prst="rect">
            <a:avLst/>
          </a:prstGeom>
        </p:spPr>
      </p:pic>
      <p:sp>
        <p:nvSpPr>
          <p:cNvPr id="10" name="TextBox 12">
            <a:extLst>
              <a:ext uri="{FF2B5EF4-FFF2-40B4-BE49-F238E27FC236}">
                <a16:creationId xmlns:a16="http://schemas.microsoft.com/office/drawing/2014/main" id="{C36E8071-7E1A-45B8-AC54-9E2EECB2DE1A}"/>
              </a:ext>
            </a:extLst>
          </p:cNvPr>
          <p:cNvSpPr txBox="1">
            <a:spLocks noChangeArrowheads="1"/>
          </p:cNvSpPr>
          <p:nvPr/>
        </p:nvSpPr>
        <p:spPr bwMode="auto">
          <a:xfrm>
            <a:off x="0" y="379526"/>
            <a:ext cx="9144000" cy="369332"/>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a:solidFill>
                  <a:srgbClr val="000000"/>
                </a:solidFill>
                <a:latin typeface="+mj-lt"/>
              </a:rPr>
              <a:t>AE signal analysis</a:t>
            </a:r>
            <a:endParaRPr lang="en-GB" altLang="en-US" sz="1800" dirty="0">
              <a:solidFill>
                <a:srgbClr val="000000"/>
              </a:solidFill>
              <a:latin typeface="+mj-lt"/>
            </a:endParaRPr>
          </a:p>
        </p:txBody>
      </p:sp>
      <p:sp>
        <p:nvSpPr>
          <p:cNvPr id="12" name="TextBox 12">
            <a:extLst>
              <a:ext uri="{FF2B5EF4-FFF2-40B4-BE49-F238E27FC236}">
                <a16:creationId xmlns:a16="http://schemas.microsoft.com/office/drawing/2014/main" id="{AA9439A7-B607-458C-8FD6-DF181548B577}"/>
              </a:ext>
            </a:extLst>
          </p:cNvPr>
          <p:cNvSpPr txBox="1">
            <a:spLocks noChangeArrowheads="1"/>
          </p:cNvSpPr>
          <p:nvPr/>
        </p:nvSpPr>
        <p:spPr bwMode="auto">
          <a:xfrm>
            <a:off x="6616" y="4562544"/>
            <a:ext cx="9144000" cy="738664"/>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Amplitude against fatigue cycles for austenitic cast manganese steel</a:t>
            </a:r>
          </a:p>
          <a:p>
            <a:pPr algn="ctr">
              <a:spcBef>
                <a:spcPct val="0"/>
              </a:spcBef>
              <a:buClrTx/>
              <a:buSzTx/>
              <a:buFontTx/>
              <a:buNone/>
            </a:pPr>
            <a:r>
              <a:rPr lang="en-US" altLang="en-US" sz="1400" dirty="0">
                <a:solidFill>
                  <a:srgbClr val="000000"/>
                </a:solidFill>
                <a:latin typeface="+mj-lt"/>
              </a:rPr>
              <a:t>sample 1 (continuous crack activity) and sample 6 (short peaks in early – ending</a:t>
            </a:r>
          </a:p>
          <a:p>
            <a:pPr algn="ctr">
              <a:spcBef>
                <a:spcPct val="0"/>
              </a:spcBef>
              <a:buClrTx/>
              <a:buSzTx/>
              <a:buFontTx/>
              <a:buNone/>
            </a:pPr>
            <a:r>
              <a:rPr lang="en-US" altLang="en-US" sz="1400" dirty="0">
                <a:solidFill>
                  <a:srgbClr val="000000"/>
                </a:solidFill>
                <a:latin typeface="+mj-lt"/>
              </a:rPr>
              <a:t>with a high peak at failure).</a:t>
            </a:r>
            <a:endParaRPr lang="en-GB" altLang="en-US" sz="1400" dirty="0">
              <a:solidFill>
                <a:srgbClr val="000000"/>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id="{6C9BED5E-2669-4D1E-9ECD-DB19480E53BD}"/>
              </a:ext>
            </a:extLst>
          </p:cNvPr>
          <p:cNvSpPr txBox="1">
            <a:spLocks noChangeArrowheads="1"/>
          </p:cNvSpPr>
          <p:nvPr/>
        </p:nvSpPr>
        <p:spPr bwMode="auto">
          <a:xfrm>
            <a:off x="0" y="260648"/>
            <a:ext cx="9144000" cy="369332"/>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a:solidFill>
                  <a:srgbClr val="000000"/>
                </a:solidFill>
                <a:latin typeface="+mj-lt"/>
              </a:rPr>
              <a:t>Fatigue crack growth rates </a:t>
            </a:r>
            <a:endParaRPr lang="en-GB" altLang="en-US" sz="1800" dirty="0">
              <a:solidFill>
                <a:srgbClr val="000000"/>
              </a:solidFill>
              <a:latin typeface="+mj-lt"/>
            </a:endParaRPr>
          </a:p>
        </p:txBody>
      </p:sp>
      <p:graphicFrame>
        <p:nvGraphicFramePr>
          <p:cNvPr id="15" name="Object 8">
            <a:extLst>
              <a:ext uri="{FF2B5EF4-FFF2-40B4-BE49-F238E27FC236}">
                <a16:creationId xmlns:a16="http://schemas.microsoft.com/office/drawing/2014/main" id="{6C30B049-0FC6-4434-9C82-E1BD62EA943D}"/>
              </a:ext>
            </a:extLst>
          </p:cNvPr>
          <p:cNvGraphicFramePr>
            <a:graphicFrameLocks noChangeAspect="1"/>
          </p:cNvGraphicFramePr>
          <p:nvPr>
            <p:extLst>
              <p:ext uri="{D42A27DB-BD31-4B8C-83A1-F6EECF244321}">
                <p14:modId xmlns:p14="http://schemas.microsoft.com/office/powerpoint/2010/main" val="3297524324"/>
              </p:ext>
            </p:extLst>
          </p:nvPr>
        </p:nvGraphicFramePr>
        <p:xfrm>
          <a:off x="2915816" y="898844"/>
          <a:ext cx="3086100" cy="457200"/>
        </p:xfrm>
        <a:graphic>
          <a:graphicData uri="http://schemas.openxmlformats.org/presentationml/2006/ole">
            <mc:AlternateContent xmlns:mc="http://schemas.openxmlformats.org/markup-compatibility/2006">
              <mc:Choice xmlns:v="urn:schemas-microsoft-com:vml" Requires="v">
                <p:oleObj name="Equation" r:id="rId3" imgW="2857320" imgH="431640" progId="Equation.DSMT4">
                  <p:embed/>
                </p:oleObj>
              </mc:Choice>
              <mc:Fallback>
                <p:oleObj name="Equation" r:id="rId3" imgW="2857320" imgH="431640" progId="Equation.DSMT4">
                  <p:embed/>
                  <p:pic>
                    <p:nvPicPr>
                      <p:cNvPr id="12" name="Object 8">
                        <a:extLst>
                          <a:ext uri="{FF2B5EF4-FFF2-40B4-BE49-F238E27FC236}">
                            <a16:creationId xmlns:a16="http://schemas.microsoft.com/office/drawing/2014/main" id="{DA4897A8-85F0-4367-88D5-B9EF95D1C7B4}"/>
                          </a:ext>
                        </a:extLst>
                      </p:cNvPr>
                      <p:cNvPicPr>
                        <a:picLocks noChangeAspect="1" noChangeArrowheads="1"/>
                      </p:cNvPicPr>
                      <p:nvPr/>
                    </p:nvPicPr>
                    <p:blipFill>
                      <a:blip r:embed="rId4"/>
                      <a:srcRect/>
                      <a:stretch>
                        <a:fillRect/>
                      </a:stretch>
                    </p:blipFill>
                    <p:spPr bwMode="auto">
                      <a:xfrm>
                        <a:off x="2915816" y="898844"/>
                        <a:ext cx="308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D9DF7E4F-46DB-4BDC-A6D5-AB11AAAB6E24}"/>
              </a:ext>
            </a:extLst>
          </p:cNvPr>
          <p:cNvPicPr>
            <a:picLocks noChangeAspect="1"/>
          </p:cNvPicPr>
          <p:nvPr/>
        </p:nvPicPr>
        <p:blipFill>
          <a:blip r:embed="rId5"/>
          <a:stretch>
            <a:fillRect/>
          </a:stretch>
        </p:blipFill>
        <p:spPr>
          <a:xfrm>
            <a:off x="2195736" y="1617654"/>
            <a:ext cx="4976112" cy="3223959"/>
          </a:xfrm>
          <a:prstGeom prst="rect">
            <a:avLst/>
          </a:prstGeom>
        </p:spPr>
      </p:pic>
      <p:sp>
        <p:nvSpPr>
          <p:cNvPr id="18" name="TextBox 12">
            <a:extLst>
              <a:ext uri="{FF2B5EF4-FFF2-40B4-BE49-F238E27FC236}">
                <a16:creationId xmlns:a16="http://schemas.microsoft.com/office/drawing/2014/main" id="{A1A80C33-F32A-44CA-9D6D-292697DD78FB}"/>
              </a:ext>
            </a:extLst>
          </p:cNvPr>
          <p:cNvSpPr txBox="1">
            <a:spLocks noChangeArrowheads="1"/>
          </p:cNvSpPr>
          <p:nvPr/>
        </p:nvSpPr>
        <p:spPr bwMode="auto">
          <a:xfrm>
            <a:off x="0" y="4978736"/>
            <a:ext cx="9144000" cy="52322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The Paris law for fatigue crack growth rates of austenitic cast manganese</a:t>
            </a:r>
          </a:p>
          <a:p>
            <a:pPr algn="ctr">
              <a:spcBef>
                <a:spcPct val="0"/>
              </a:spcBef>
              <a:buClrTx/>
              <a:buSzTx/>
              <a:buFontTx/>
              <a:buNone/>
            </a:pPr>
            <a:r>
              <a:rPr lang="en-US" altLang="en-US" sz="1400" dirty="0">
                <a:solidFill>
                  <a:srgbClr val="000000"/>
                </a:solidFill>
                <a:latin typeface="+mj-lt"/>
              </a:rPr>
              <a:t>steel (Stage II in Micro-mechanism of Fatigue).</a:t>
            </a:r>
            <a:endParaRPr lang="en-GB" altLang="en-US" sz="1400" dirty="0">
              <a:solidFill>
                <a:srgbClr val="000000"/>
              </a:solidFill>
              <a:latin typeface="+mj-lt"/>
            </a:endParaRPr>
          </a:p>
        </p:txBody>
      </p:sp>
    </p:spTree>
    <p:extLst>
      <p:ext uri="{BB962C8B-B14F-4D97-AF65-F5344CB8AC3E}">
        <p14:creationId xmlns:p14="http://schemas.microsoft.com/office/powerpoint/2010/main" val="262987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B4805-3C58-4C51-871C-DB8365AE4C6D}"/>
              </a:ext>
            </a:extLst>
          </p:cNvPr>
          <p:cNvSpPr txBox="1"/>
          <p:nvPr/>
        </p:nvSpPr>
        <p:spPr>
          <a:xfrm>
            <a:off x="611560" y="711210"/>
            <a:ext cx="7848872" cy="699359"/>
          </a:xfrm>
          <a:prstGeom prst="rect">
            <a:avLst/>
          </a:prstGeom>
          <a:noFill/>
        </p:spPr>
        <p:txBody>
          <a:bodyPr wrap="square">
            <a:spAutoFit/>
          </a:bodyPr>
          <a:lstStyle/>
          <a:p>
            <a:pPr algn="just">
              <a:lnSpc>
                <a:spcPct val="150000"/>
              </a:lnSpc>
              <a:spcBef>
                <a:spcPts val="0"/>
              </a:spcBef>
              <a:spcAft>
                <a:spcPts val="0"/>
              </a:spcAft>
            </a:pPr>
            <a:r>
              <a:rPr lang="en-US" sz="1400" b="0" dirty="0">
                <a:solidFill>
                  <a:srgbClr val="000000"/>
                </a:solidFill>
                <a:effectLst/>
                <a:latin typeface="Century Schoolbook" panose="02040604050505020304" pitchFamily="18" charset="0"/>
                <a:ea typeface="Times New Roman" panose="02020603050405020304" pitchFamily="18" charset="0"/>
                <a:cs typeface="Angsana New" panose="02020603050405020304" pitchFamily="18" charset="-34"/>
              </a:rPr>
              <a:t>The crack growth rate and the energy rate were calculated in the same way. As a result, the energy rate and ΔK relationship can be defined as follows  (and similarly for </a:t>
            </a:r>
            <a:r>
              <a:rPr lang="en-US" sz="1400" b="0" dirty="0" err="1">
                <a:solidFill>
                  <a:srgbClr val="000000"/>
                </a:solidFill>
                <a:effectLst/>
                <a:latin typeface="Century Schoolbook" panose="02040604050505020304" pitchFamily="18" charset="0"/>
                <a:ea typeface="Times New Roman" panose="02020603050405020304" pitchFamily="18" charset="0"/>
                <a:cs typeface="Angsana New" panose="02020603050405020304" pitchFamily="18" charset="-34"/>
              </a:rPr>
              <a:t>dA</a:t>
            </a:r>
            <a:r>
              <a:rPr lang="en-US" sz="1400" b="0" dirty="0">
                <a:solidFill>
                  <a:srgbClr val="000000"/>
                </a:solidFill>
                <a:effectLst/>
                <a:latin typeface="Century Schoolbook" panose="02040604050505020304" pitchFamily="18" charset="0"/>
                <a:ea typeface="Times New Roman" panose="02020603050405020304" pitchFamily="18" charset="0"/>
                <a:cs typeface="Angsana New" panose="02020603050405020304" pitchFamily="18" charset="-34"/>
              </a:rPr>
              <a:t>/</a:t>
            </a:r>
            <a:r>
              <a:rPr lang="en-US" sz="1400" b="0" dirty="0" err="1">
                <a:solidFill>
                  <a:srgbClr val="000000"/>
                </a:solidFill>
                <a:effectLst/>
                <a:latin typeface="Century Schoolbook" panose="02040604050505020304" pitchFamily="18" charset="0"/>
                <a:ea typeface="Times New Roman" panose="02020603050405020304" pitchFamily="18" charset="0"/>
                <a:cs typeface="Angsana New" panose="02020603050405020304" pitchFamily="18" charset="-34"/>
              </a:rPr>
              <a:t>dN</a:t>
            </a:r>
            <a:r>
              <a:rPr lang="en-US" sz="1400" b="0" dirty="0">
                <a:solidFill>
                  <a:srgbClr val="000000"/>
                </a:solidFill>
                <a:effectLst/>
                <a:latin typeface="Century Schoolbook" panose="02040604050505020304" pitchFamily="18" charset="0"/>
                <a:ea typeface="Times New Roman" panose="02020603050405020304" pitchFamily="18" charset="0"/>
                <a:cs typeface="Angsana New" panose="02020603050405020304" pitchFamily="18" charset="-34"/>
              </a:rPr>
              <a:t>).</a:t>
            </a:r>
            <a:endParaRPr lang="en-GB" sz="1400" b="0" dirty="0">
              <a:solidFill>
                <a:schemeClr val="bg1"/>
              </a:solidFill>
              <a:effectLst/>
              <a:latin typeface="+mj-lt"/>
              <a:ea typeface="Times New Roman" panose="02020603050405020304" pitchFamily="18" charset="0"/>
              <a:cs typeface="Cordia New" panose="020B0304020202020204" pitchFamily="34" charset="-34"/>
            </a:endParaRPr>
          </a:p>
        </p:txBody>
      </p:sp>
      <p:pic>
        <p:nvPicPr>
          <p:cNvPr id="17" name="Picture 16">
            <a:extLst>
              <a:ext uri="{FF2B5EF4-FFF2-40B4-BE49-F238E27FC236}">
                <a16:creationId xmlns:a16="http://schemas.microsoft.com/office/drawing/2014/main" id="{68F55B9C-4ECF-473F-BCAF-F4ED975F58BF}"/>
              </a:ext>
            </a:extLst>
          </p:cNvPr>
          <p:cNvPicPr>
            <a:picLocks noChangeAspect="1"/>
          </p:cNvPicPr>
          <p:nvPr/>
        </p:nvPicPr>
        <p:blipFill rotWithShape="1">
          <a:blip r:embed="rId3"/>
          <a:srcRect t="13723" b="13549"/>
          <a:stretch/>
        </p:blipFill>
        <p:spPr>
          <a:xfrm>
            <a:off x="2829555" y="1410569"/>
            <a:ext cx="3412881" cy="504056"/>
          </a:xfrm>
          <a:prstGeom prst="rect">
            <a:avLst/>
          </a:prstGeom>
        </p:spPr>
      </p:pic>
      <p:sp>
        <p:nvSpPr>
          <p:cNvPr id="21" name="TextBox 12">
            <a:extLst>
              <a:ext uri="{FF2B5EF4-FFF2-40B4-BE49-F238E27FC236}">
                <a16:creationId xmlns:a16="http://schemas.microsoft.com/office/drawing/2014/main" id="{86A79AC5-920F-4C47-91AC-9A7BE54A3D4D}"/>
              </a:ext>
            </a:extLst>
          </p:cNvPr>
          <p:cNvSpPr txBox="1">
            <a:spLocks noChangeArrowheads="1"/>
          </p:cNvSpPr>
          <p:nvPr/>
        </p:nvSpPr>
        <p:spPr bwMode="auto">
          <a:xfrm>
            <a:off x="35496" y="332719"/>
            <a:ext cx="9108504" cy="369332"/>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800" dirty="0">
                <a:solidFill>
                  <a:srgbClr val="000000"/>
                </a:solidFill>
                <a:latin typeface="+mj-lt"/>
              </a:rPr>
              <a:t>AE and crack growth parameters</a:t>
            </a:r>
            <a:endParaRPr lang="en-GB" altLang="en-US" sz="1800" dirty="0">
              <a:solidFill>
                <a:srgbClr val="000000"/>
              </a:solidFill>
              <a:latin typeface="+mj-lt"/>
            </a:endParaRPr>
          </a:p>
        </p:txBody>
      </p:sp>
      <p:pic>
        <p:nvPicPr>
          <p:cNvPr id="3" name="Picture 2">
            <a:extLst>
              <a:ext uri="{FF2B5EF4-FFF2-40B4-BE49-F238E27FC236}">
                <a16:creationId xmlns:a16="http://schemas.microsoft.com/office/drawing/2014/main" id="{92958273-108A-4D0F-B341-4AE0E2EF3207}"/>
              </a:ext>
            </a:extLst>
          </p:cNvPr>
          <p:cNvPicPr>
            <a:picLocks noChangeAspect="1"/>
          </p:cNvPicPr>
          <p:nvPr/>
        </p:nvPicPr>
        <p:blipFill>
          <a:blip r:embed="rId4"/>
          <a:stretch>
            <a:fillRect/>
          </a:stretch>
        </p:blipFill>
        <p:spPr>
          <a:xfrm>
            <a:off x="1511660" y="1914625"/>
            <a:ext cx="6120680" cy="3969980"/>
          </a:xfrm>
          <a:prstGeom prst="rect">
            <a:avLst/>
          </a:prstGeom>
        </p:spPr>
      </p:pic>
      <p:sp>
        <p:nvSpPr>
          <p:cNvPr id="12" name="TextBox 12">
            <a:extLst>
              <a:ext uri="{FF2B5EF4-FFF2-40B4-BE49-F238E27FC236}">
                <a16:creationId xmlns:a16="http://schemas.microsoft.com/office/drawing/2014/main" id="{B82135CB-F2F5-43B8-B035-53C45D2E00BE}"/>
              </a:ext>
            </a:extLst>
          </p:cNvPr>
          <p:cNvSpPr txBox="1">
            <a:spLocks noChangeArrowheads="1"/>
          </p:cNvSpPr>
          <p:nvPr/>
        </p:nvSpPr>
        <p:spPr bwMode="auto">
          <a:xfrm>
            <a:off x="0" y="5885180"/>
            <a:ext cx="9144000" cy="52322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The crack growth rate parameters with ΔK for all austenitic cast</a:t>
            </a:r>
          </a:p>
          <a:p>
            <a:pPr algn="ctr">
              <a:spcBef>
                <a:spcPct val="0"/>
              </a:spcBef>
              <a:buClrTx/>
              <a:buSzTx/>
              <a:buFontTx/>
              <a:buNone/>
            </a:pPr>
            <a:r>
              <a:rPr lang="en-US" altLang="en-US" sz="1400" dirty="0">
                <a:solidFill>
                  <a:srgbClr val="000000"/>
                </a:solidFill>
                <a:latin typeface="+mj-lt"/>
              </a:rPr>
              <a:t>manganese steel samples in logarithmic scale.</a:t>
            </a:r>
            <a:endParaRPr lang="en-GB" altLang="en-US" sz="1400" dirty="0">
              <a:solidFill>
                <a:srgbClr val="000000"/>
              </a:solidFill>
              <a:latin typeface="+mj-lt"/>
            </a:endParaRPr>
          </a:p>
        </p:txBody>
      </p:sp>
    </p:spTree>
    <p:extLst>
      <p:ext uri="{BB962C8B-B14F-4D97-AF65-F5344CB8AC3E}">
        <p14:creationId xmlns:p14="http://schemas.microsoft.com/office/powerpoint/2010/main" val="386928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D4FF2394-21C6-4134-9CB4-08CD9C1DE999}"/>
              </a:ext>
            </a:extLst>
          </p:cNvPr>
          <p:cNvSpPr>
            <a:spLocks noChangeArrowheads="1"/>
          </p:cNvSpPr>
          <p:nvPr/>
        </p:nvSpPr>
        <p:spPr bwMode="auto">
          <a:xfrm>
            <a:off x="3751263" y="255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 name="Title 1">
            <a:extLst>
              <a:ext uri="{FF2B5EF4-FFF2-40B4-BE49-F238E27FC236}">
                <a16:creationId xmlns:a16="http://schemas.microsoft.com/office/drawing/2014/main" id="{3956F1AB-A8CD-4113-82CB-42AFA903DFF6}"/>
              </a:ext>
            </a:extLst>
          </p:cNvPr>
          <p:cNvSpPr txBox="1">
            <a:spLocks noChangeArrowheads="1"/>
          </p:cNvSpPr>
          <p:nvPr/>
        </p:nvSpPr>
        <p:spPr bwMode="auto">
          <a:xfrm>
            <a:off x="773117" y="260648"/>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Pearson Correlation (R) and Linear Regression Analysis (R</a:t>
            </a:r>
            <a:r>
              <a:rPr lang="en-US" altLang="en-US" sz="2800" b="0" kern="0" baseline="30000" dirty="0">
                <a:latin typeface="Avenir Next LT Pro Demi" panose="020B0604020202020204" pitchFamily="34" charset="0"/>
                <a:cs typeface="Georgia" panose="02040502050405020303" pitchFamily="18" charset="0"/>
              </a:rPr>
              <a:t>2</a:t>
            </a:r>
            <a:r>
              <a:rPr lang="en-US" altLang="en-US" sz="2800" b="0" kern="0" dirty="0">
                <a:latin typeface="Avenir Next LT Pro Demi" panose="020B0604020202020204" pitchFamily="34" charset="0"/>
                <a:cs typeface="Georgia" panose="02040502050405020303" pitchFamily="18" charset="0"/>
              </a:rPr>
              <a:t>)</a:t>
            </a:r>
          </a:p>
        </p:txBody>
      </p:sp>
      <p:pic>
        <p:nvPicPr>
          <p:cNvPr id="5" name="Picture 4">
            <a:extLst>
              <a:ext uri="{FF2B5EF4-FFF2-40B4-BE49-F238E27FC236}">
                <a16:creationId xmlns:a16="http://schemas.microsoft.com/office/drawing/2014/main" id="{FE3D615B-5F43-4170-8AE2-1B8543592576}"/>
              </a:ext>
            </a:extLst>
          </p:cNvPr>
          <p:cNvPicPr>
            <a:picLocks noChangeAspect="1"/>
          </p:cNvPicPr>
          <p:nvPr/>
        </p:nvPicPr>
        <p:blipFill>
          <a:blip r:embed="rId3"/>
          <a:stretch>
            <a:fillRect/>
          </a:stretch>
        </p:blipFill>
        <p:spPr>
          <a:xfrm>
            <a:off x="1187624" y="1340769"/>
            <a:ext cx="6611949" cy="1846496"/>
          </a:xfrm>
          <a:prstGeom prst="rect">
            <a:avLst/>
          </a:prstGeom>
        </p:spPr>
      </p:pic>
      <p:sp>
        <p:nvSpPr>
          <p:cNvPr id="17" name="Title 1">
            <a:extLst>
              <a:ext uri="{FF2B5EF4-FFF2-40B4-BE49-F238E27FC236}">
                <a16:creationId xmlns:a16="http://schemas.microsoft.com/office/drawing/2014/main" id="{81C651F8-F186-49E8-BD5B-D82C426DC66B}"/>
              </a:ext>
            </a:extLst>
          </p:cNvPr>
          <p:cNvSpPr txBox="1">
            <a:spLocks noChangeArrowheads="1"/>
          </p:cNvSpPr>
          <p:nvPr/>
        </p:nvSpPr>
        <p:spPr bwMode="auto">
          <a:xfrm>
            <a:off x="793026" y="3120866"/>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solidFill>
                  <a:schemeClr val="bg1"/>
                </a:solidFill>
                <a:latin typeface="Avenir Next LT Pro Demi" panose="020B0604020202020204" pitchFamily="34" charset="0"/>
                <a:cs typeface="Georgia" panose="02040502050405020303" pitchFamily="18" charset="0"/>
              </a:rPr>
              <a:t>Average fit parameters against ΔK</a:t>
            </a:r>
          </a:p>
        </p:txBody>
      </p:sp>
      <p:pic>
        <p:nvPicPr>
          <p:cNvPr id="3" name="Picture 2">
            <a:extLst>
              <a:ext uri="{FF2B5EF4-FFF2-40B4-BE49-F238E27FC236}">
                <a16:creationId xmlns:a16="http://schemas.microsoft.com/office/drawing/2014/main" id="{5E5CC792-03B3-4162-8A9A-DE6C083FF7A9}"/>
              </a:ext>
            </a:extLst>
          </p:cNvPr>
          <p:cNvPicPr>
            <a:picLocks noChangeAspect="1"/>
          </p:cNvPicPr>
          <p:nvPr/>
        </p:nvPicPr>
        <p:blipFill>
          <a:blip r:embed="rId4"/>
          <a:stretch>
            <a:fillRect/>
          </a:stretch>
        </p:blipFill>
        <p:spPr>
          <a:xfrm>
            <a:off x="746388" y="3777333"/>
            <a:ext cx="7867650" cy="2171700"/>
          </a:xfrm>
          <a:prstGeom prst="rect">
            <a:avLst/>
          </a:prstGeom>
        </p:spPr>
      </p:pic>
    </p:spTree>
    <p:extLst>
      <p:ext uri="{BB962C8B-B14F-4D97-AF65-F5344CB8AC3E}">
        <p14:creationId xmlns:p14="http://schemas.microsoft.com/office/powerpoint/2010/main" val="72750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D4FF2394-21C6-4134-9CB4-08CD9C1DE999}"/>
              </a:ext>
            </a:extLst>
          </p:cNvPr>
          <p:cNvSpPr>
            <a:spLocks noChangeArrowheads="1"/>
          </p:cNvSpPr>
          <p:nvPr/>
        </p:nvSpPr>
        <p:spPr bwMode="auto">
          <a:xfrm>
            <a:off x="3751263" y="255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 name="Title 1">
            <a:extLst>
              <a:ext uri="{FF2B5EF4-FFF2-40B4-BE49-F238E27FC236}">
                <a16:creationId xmlns:a16="http://schemas.microsoft.com/office/drawing/2014/main" id="{3956F1AB-A8CD-4113-82CB-42AFA903DFF6}"/>
              </a:ext>
            </a:extLst>
          </p:cNvPr>
          <p:cNvSpPr txBox="1">
            <a:spLocks noChangeArrowheads="1"/>
          </p:cNvSpPr>
          <p:nvPr/>
        </p:nvSpPr>
        <p:spPr bwMode="auto">
          <a:xfrm>
            <a:off x="773117" y="214129"/>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Fracture Surface Analysis</a:t>
            </a:r>
          </a:p>
        </p:txBody>
      </p:sp>
      <p:pic>
        <p:nvPicPr>
          <p:cNvPr id="3" name="Picture 2">
            <a:extLst>
              <a:ext uri="{FF2B5EF4-FFF2-40B4-BE49-F238E27FC236}">
                <a16:creationId xmlns:a16="http://schemas.microsoft.com/office/drawing/2014/main" id="{AD048A98-9206-469D-A9AF-2D960868B9F4}"/>
              </a:ext>
            </a:extLst>
          </p:cNvPr>
          <p:cNvPicPr>
            <a:picLocks noChangeAspect="1"/>
          </p:cNvPicPr>
          <p:nvPr/>
        </p:nvPicPr>
        <p:blipFill>
          <a:blip r:embed="rId3"/>
          <a:stretch>
            <a:fillRect/>
          </a:stretch>
        </p:blipFill>
        <p:spPr>
          <a:xfrm>
            <a:off x="1043608" y="980728"/>
            <a:ext cx="6929587" cy="2104228"/>
          </a:xfrm>
          <a:prstGeom prst="rect">
            <a:avLst/>
          </a:prstGeom>
        </p:spPr>
      </p:pic>
      <p:sp>
        <p:nvSpPr>
          <p:cNvPr id="16" name="TextBox 12">
            <a:extLst>
              <a:ext uri="{FF2B5EF4-FFF2-40B4-BE49-F238E27FC236}">
                <a16:creationId xmlns:a16="http://schemas.microsoft.com/office/drawing/2014/main" id="{AAF9FB8F-B9C9-4733-95F3-12D2D12CA694}"/>
              </a:ext>
            </a:extLst>
          </p:cNvPr>
          <p:cNvSpPr txBox="1">
            <a:spLocks noChangeArrowheads="1"/>
          </p:cNvSpPr>
          <p:nvPr/>
        </p:nvSpPr>
        <p:spPr bwMode="auto">
          <a:xfrm>
            <a:off x="0" y="3056521"/>
            <a:ext cx="9098549" cy="52322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Macroscopic view of the fractured surface showing the morphologies of</a:t>
            </a:r>
          </a:p>
          <a:p>
            <a:pPr algn="ctr">
              <a:spcBef>
                <a:spcPct val="0"/>
              </a:spcBef>
              <a:buClrTx/>
              <a:buSzTx/>
              <a:buFontTx/>
              <a:buNone/>
            </a:pPr>
            <a:r>
              <a:rPr lang="en-US" altLang="en-US" sz="1400" dirty="0">
                <a:solidFill>
                  <a:srgbClr val="000000"/>
                </a:solidFill>
                <a:latin typeface="+mj-lt"/>
              </a:rPr>
              <a:t>the fatigue crack growth area (A) and fast fracture area (B).</a:t>
            </a:r>
            <a:endParaRPr lang="en-GB" altLang="en-US" sz="1400" dirty="0">
              <a:solidFill>
                <a:srgbClr val="000000"/>
              </a:solidFill>
              <a:latin typeface="+mj-lt"/>
            </a:endParaRPr>
          </a:p>
        </p:txBody>
      </p:sp>
      <p:grpSp>
        <p:nvGrpSpPr>
          <p:cNvPr id="6" name="Group 5">
            <a:extLst>
              <a:ext uri="{FF2B5EF4-FFF2-40B4-BE49-F238E27FC236}">
                <a16:creationId xmlns:a16="http://schemas.microsoft.com/office/drawing/2014/main" id="{889C60E5-7CE6-4F86-94C5-8C667D7CF007}"/>
              </a:ext>
            </a:extLst>
          </p:cNvPr>
          <p:cNvGrpSpPr/>
          <p:nvPr/>
        </p:nvGrpSpPr>
        <p:grpSpPr>
          <a:xfrm>
            <a:off x="1063705" y="3579741"/>
            <a:ext cx="6971137" cy="1787761"/>
            <a:chOff x="611560" y="3793097"/>
            <a:chExt cx="6840041" cy="1647623"/>
          </a:xfrm>
        </p:grpSpPr>
        <p:pic>
          <p:nvPicPr>
            <p:cNvPr id="5" name="Picture 4">
              <a:extLst>
                <a:ext uri="{FF2B5EF4-FFF2-40B4-BE49-F238E27FC236}">
                  <a16:creationId xmlns:a16="http://schemas.microsoft.com/office/drawing/2014/main" id="{2F62D025-1866-474B-AE7A-849725398599}"/>
                </a:ext>
              </a:extLst>
            </p:cNvPr>
            <p:cNvPicPr>
              <a:picLocks noChangeAspect="1"/>
            </p:cNvPicPr>
            <p:nvPr/>
          </p:nvPicPr>
          <p:blipFill rotWithShape="1">
            <a:blip r:embed="rId4"/>
            <a:srcRect b="50676"/>
            <a:stretch/>
          </p:blipFill>
          <p:spPr>
            <a:xfrm>
              <a:off x="611560" y="3793097"/>
              <a:ext cx="4535785" cy="1617684"/>
            </a:xfrm>
            <a:prstGeom prst="rect">
              <a:avLst/>
            </a:prstGeom>
          </p:spPr>
        </p:pic>
        <p:pic>
          <p:nvPicPr>
            <p:cNvPr id="21" name="Picture 20">
              <a:extLst>
                <a:ext uri="{FF2B5EF4-FFF2-40B4-BE49-F238E27FC236}">
                  <a16:creationId xmlns:a16="http://schemas.microsoft.com/office/drawing/2014/main" id="{267A351A-D364-4B17-B839-704E2353122D}"/>
                </a:ext>
              </a:extLst>
            </p:cNvPr>
            <p:cNvPicPr>
              <a:picLocks noChangeAspect="1"/>
            </p:cNvPicPr>
            <p:nvPr/>
          </p:nvPicPr>
          <p:blipFill rotWithShape="1">
            <a:blip r:embed="rId4"/>
            <a:srcRect l="22194" t="50676" r="27005"/>
            <a:stretch/>
          </p:blipFill>
          <p:spPr>
            <a:xfrm>
              <a:off x="5147345" y="3823036"/>
              <a:ext cx="2304256" cy="1617684"/>
            </a:xfrm>
            <a:prstGeom prst="rect">
              <a:avLst/>
            </a:prstGeom>
          </p:spPr>
        </p:pic>
      </p:grpSp>
      <p:sp>
        <p:nvSpPr>
          <p:cNvPr id="23" name="TextBox 12">
            <a:extLst>
              <a:ext uri="{FF2B5EF4-FFF2-40B4-BE49-F238E27FC236}">
                <a16:creationId xmlns:a16="http://schemas.microsoft.com/office/drawing/2014/main" id="{53C98993-993D-4C6C-A781-2BBC71079AFB}"/>
              </a:ext>
            </a:extLst>
          </p:cNvPr>
          <p:cNvSpPr txBox="1">
            <a:spLocks noChangeArrowheads="1"/>
          </p:cNvSpPr>
          <p:nvPr/>
        </p:nvSpPr>
        <p:spPr bwMode="auto">
          <a:xfrm>
            <a:off x="34459" y="5446814"/>
            <a:ext cx="9098549" cy="954107"/>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SEM Micrographs show the fracture surface (top left) scatter of</a:t>
            </a:r>
          </a:p>
          <a:p>
            <a:pPr algn="ctr">
              <a:spcBef>
                <a:spcPct val="0"/>
              </a:spcBef>
              <a:buClrTx/>
              <a:buSzTx/>
              <a:buFontTx/>
              <a:buNone/>
            </a:pPr>
            <a:r>
              <a:rPr lang="en-US" altLang="en-US" sz="1400" dirty="0">
                <a:solidFill>
                  <a:srgbClr val="000000"/>
                </a:solidFill>
                <a:latin typeface="+mj-lt"/>
              </a:rPr>
              <a:t>carbides of sample 1 at a distance of 5.0 mm. (top right) scatter of carbides of</a:t>
            </a:r>
          </a:p>
          <a:p>
            <a:pPr algn="ctr">
              <a:spcBef>
                <a:spcPct val="0"/>
              </a:spcBef>
              <a:buClrTx/>
              <a:buSzTx/>
              <a:buFontTx/>
              <a:buNone/>
            </a:pPr>
            <a:r>
              <a:rPr lang="en-US" altLang="en-US" sz="1400" dirty="0">
                <a:solidFill>
                  <a:srgbClr val="000000"/>
                </a:solidFill>
                <a:latin typeface="+mj-lt"/>
              </a:rPr>
              <a:t>sample 3 at approximately 5.8 mm crack length, and (bottom) carbides and crack</a:t>
            </a:r>
          </a:p>
          <a:p>
            <a:pPr algn="ctr">
              <a:spcBef>
                <a:spcPct val="0"/>
              </a:spcBef>
              <a:buClrTx/>
              <a:buSzTx/>
              <a:buFontTx/>
              <a:buNone/>
            </a:pPr>
            <a:r>
              <a:rPr lang="en-US" altLang="en-US" sz="1400" dirty="0">
                <a:solidFill>
                  <a:srgbClr val="000000"/>
                </a:solidFill>
                <a:latin typeface="+mj-lt"/>
              </a:rPr>
              <a:t>under carbides of sample 6 at approximately 7.2 mm crack length.</a:t>
            </a:r>
            <a:endParaRPr lang="en-GB" altLang="en-US" sz="1400" dirty="0">
              <a:solidFill>
                <a:srgbClr val="000000"/>
              </a:solidFill>
              <a:latin typeface="+mj-lt"/>
            </a:endParaRPr>
          </a:p>
        </p:txBody>
      </p:sp>
    </p:spTree>
    <p:extLst>
      <p:ext uri="{BB962C8B-B14F-4D97-AF65-F5344CB8AC3E}">
        <p14:creationId xmlns:p14="http://schemas.microsoft.com/office/powerpoint/2010/main" val="29755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D4FF2394-21C6-4134-9CB4-08CD9C1DE999}"/>
              </a:ext>
            </a:extLst>
          </p:cNvPr>
          <p:cNvSpPr>
            <a:spLocks noChangeArrowheads="1"/>
          </p:cNvSpPr>
          <p:nvPr/>
        </p:nvSpPr>
        <p:spPr bwMode="auto">
          <a:xfrm>
            <a:off x="3751263" y="2559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1"/>
                </a:solidFill>
                <a:latin typeface="Arial" panose="020B0604020202020204" pitchFamily="34" charset="0"/>
                <a:ea typeface="MS PGothic" panose="020B0600070205080204" pitchFamily="34" charset="-128"/>
              </a:defRPr>
            </a:lvl1pPr>
            <a:lvl2pPr marL="742950" indent="-285750">
              <a:defRPr sz="2800" b="1">
                <a:solidFill>
                  <a:schemeClr val="tx1"/>
                </a:solidFill>
                <a:latin typeface="Arial" panose="020B0604020202020204" pitchFamily="34" charset="0"/>
                <a:ea typeface="MS PGothic" panose="020B0600070205080204" pitchFamily="34" charset="-128"/>
              </a:defRPr>
            </a:lvl2pPr>
            <a:lvl3pPr marL="1143000" indent="-228600">
              <a:defRPr sz="2800" b="1">
                <a:solidFill>
                  <a:schemeClr val="tx1"/>
                </a:solidFill>
                <a:latin typeface="Arial" panose="020B0604020202020204" pitchFamily="34" charset="0"/>
                <a:ea typeface="MS PGothic" panose="020B0600070205080204" pitchFamily="34" charset="-128"/>
              </a:defRPr>
            </a:lvl3pPr>
            <a:lvl4pPr marL="1600200" indent="-228600">
              <a:defRPr sz="2800" b="1">
                <a:solidFill>
                  <a:schemeClr val="tx1"/>
                </a:solidFill>
                <a:latin typeface="Arial" panose="020B0604020202020204" pitchFamily="34" charset="0"/>
                <a:ea typeface="MS PGothic" panose="020B0600070205080204" pitchFamily="34" charset="-128"/>
              </a:defRPr>
            </a:lvl4pPr>
            <a:lvl5pPr marL="2057400" indent="-228600">
              <a:defRPr sz="2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12" name="Title 1">
            <a:extLst>
              <a:ext uri="{FF2B5EF4-FFF2-40B4-BE49-F238E27FC236}">
                <a16:creationId xmlns:a16="http://schemas.microsoft.com/office/drawing/2014/main" id="{3956F1AB-A8CD-4113-82CB-42AFA903DFF6}"/>
              </a:ext>
            </a:extLst>
          </p:cNvPr>
          <p:cNvSpPr txBox="1">
            <a:spLocks noChangeArrowheads="1"/>
          </p:cNvSpPr>
          <p:nvPr/>
        </p:nvSpPr>
        <p:spPr bwMode="auto">
          <a:xfrm>
            <a:off x="773117" y="293223"/>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Conclusion and Future work</a:t>
            </a:r>
          </a:p>
        </p:txBody>
      </p:sp>
      <p:sp>
        <p:nvSpPr>
          <p:cNvPr id="4" name="TextBox 3">
            <a:extLst>
              <a:ext uri="{FF2B5EF4-FFF2-40B4-BE49-F238E27FC236}">
                <a16:creationId xmlns:a16="http://schemas.microsoft.com/office/drawing/2014/main" id="{1B4610BD-337D-452B-8427-167D2C7DB6CC}"/>
              </a:ext>
            </a:extLst>
          </p:cNvPr>
          <p:cNvSpPr txBox="1"/>
          <p:nvPr/>
        </p:nvSpPr>
        <p:spPr>
          <a:xfrm>
            <a:off x="773117" y="1268760"/>
            <a:ext cx="7471291" cy="4441793"/>
          </a:xfrm>
          <a:prstGeom prst="rect">
            <a:avLst/>
          </a:prstGeom>
          <a:noFill/>
        </p:spPr>
        <p:txBody>
          <a:bodyPr wrap="square" rtlCol="0">
            <a:spAutoFit/>
          </a:bodyPr>
          <a:lstStyle/>
          <a:p>
            <a:pPr algn="just">
              <a:lnSpc>
                <a:spcPct val="150000"/>
              </a:lnSpc>
            </a:pPr>
            <a:r>
              <a:rPr lang="en-US" sz="1600" b="0" dirty="0">
                <a:solidFill>
                  <a:srgbClr val="333333"/>
                </a:solidFill>
                <a:latin typeface="+mj-lt"/>
              </a:rPr>
              <a:t>Three-point bending fatigue tests were carried out on cast manganese steel samples. Crack growth was monitored using a commercial AE system procured from PAC. </a:t>
            </a:r>
          </a:p>
          <a:p>
            <a:pPr marL="285750" indent="-285750" algn="just">
              <a:lnSpc>
                <a:spcPct val="150000"/>
              </a:lnSpc>
              <a:buFont typeface="Arial" panose="020B0604020202020204" pitchFamily="34" charset="0"/>
              <a:buChar char="•"/>
            </a:pPr>
            <a:r>
              <a:rPr lang="en-US" sz="1600" b="0" dirty="0">
                <a:solidFill>
                  <a:srgbClr val="333333"/>
                </a:solidFill>
                <a:latin typeface="+mj-lt"/>
              </a:rPr>
              <a:t>It was impossible to observe a clear Paris trend from the recorded AE activity. Based on hardness measurements and the SEM fractographic analysis this is likely to be due to the plasticity occurring at the tip of the fatigue crack in the tested samples. </a:t>
            </a:r>
          </a:p>
          <a:p>
            <a:pPr marL="285750" indent="-285750" algn="just">
              <a:lnSpc>
                <a:spcPct val="150000"/>
              </a:lnSpc>
              <a:buFont typeface="Arial" panose="020B0604020202020204" pitchFamily="34" charset="0"/>
              <a:buChar char="•"/>
            </a:pPr>
            <a:r>
              <a:rPr lang="en-US" sz="1600" b="0" dirty="0">
                <a:solidFill>
                  <a:srgbClr val="333333"/>
                </a:solidFill>
                <a:latin typeface="+mj-lt"/>
              </a:rPr>
              <a:t>This is possible because the austenitic cast manganese steel samples were cut from a plate that had not been work-hardened previously and an additional contributing factor is the effect of carbides in the microstructure before fatigue testing. </a:t>
            </a:r>
          </a:p>
          <a:p>
            <a:pPr marL="285750" indent="-285750" algn="just">
              <a:lnSpc>
                <a:spcPct val="150000"/>
              </a:lnSpc>
              <a:buFont typeface="Arial" panose="020B0604020202020204" pitchFamily="34" charset="0"/>
              <a:buChar char="•"/>
            </a:pPr>
            <a:r>
              <a:rPr lang="en-US" sz="1600" b="0" dirty="0">
                <a:solidFill>
                  <a:srgbClr val="333333"/>
                </a:solidFill>
                <a:latin typeface="+mj-lt"/>
              </a:rPr>
              <a:t>Further studies should be performed on cast manganese steel samples that have been work-hardened and then be carried out using the AE monitoring techniques used in this study on the live network.</a:t>
            </a:r>
          </a:p>
          <a:p>
            <a:pPr marL="285750" indent="-285750">
              <a:lnSpc>
                <a:spcPct val="150000"/>
              </a:lnSpc>
              <a:buFont typeface="Courier New" panose="02070309020205020404" pitchFamily="49" charset="0"/>
              <a:buChar char="o"/>
            </a:pPr>
            <a:endParaRPr lang="en-US" sz="1400" b="0" dirty="0">
              <a:solidFill>
                <a:srgbClr val="333333"/>
              </a:solidFill>
              <a:latin typeface="Avenir Next LT Pro Demi" panose="020B0704020202020204" pitchFamily="34" charset="0"/>
            </a:endParaRPr>
          </a:p>
        </p:txBody>
      </p:sp>
    </p:spTree>
    <p:extLst>
      <p:ext uri="{BB962C8B-B14F-4D97-AF65-F5344CB8AC3E}">
        <p14:creationId xmlns:p14="http://schemas.microsoft.com/office/powerpoint/2010/main" val="354721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2" name="Title 1">
            <a:extLst>
              <a:ext uri="{FF2B5EF4-FFF2-40B4-BE49-F238E27FC236}">
                <a16:creationId xmlns:a16="http://schemas.microsoft.com/office/drawing/2014/main" id="{0614796E-17C2-492E-BCBE-E4BFBB590901}"/>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eaLnBrk="1" hangingPunct="1">
              <a:lnSpc>
                <a:spcPct val="90000"/>
              </a:lnSpc>
            </a:pPr>
            <a:r>
              <a:rPr lang="en-US" altLang="en-US" sz="4400" kern="1200" dirty="0">
                <a:solidFill>
                  <a:schemeClr val="tx1"/>
                </a:solidFill>
                <a:latin typeface="Avenir Next LT Pro Demi" panose="020B0704020202020204" pitchFamily="34" charset="0"/>
                <a:ea typeface="+mj-ea"/>
                <a:cs typeface="+mj-cs"/>
              </a:rPr>
              <a:t>Acknowledgements</a:t>
            </a:r>
          </a:p>
        </p:txBody>
      </p:sp>
      <p:sp>
        <p:nvSpPr>
          <p:cNvPr id="3" name="Content Placeholder 2">
            <a:extLst>
              <a:ext uri="{FF2B5EF4-FFF2-40B4-BE49-F238E27FC236}">
                <a16:creationId xmlns:a16="http://schemas.microsoft.com/office/drawing/2014/main" id="{F38A3B9D-29C1-493B-B78B-9FBA3AD278A6}"/>
              </a:ext>
            </a:extLst>
          </p:cNvPr>
          <p:cNvSpPr>
            <a:spLocks noGrp="1"/>
          </p:cNvSpPr>
          <p:nvPr>
            <p:ph idx="1"/>
          </p:nvPr>
        </p:nvSpPr>
        <p:spPr>
          <a:xfrm>
            <a:off x="628650" y="2010833"/>
            <a:ext cx="3822700" cy="4166130"/>
          </a:xfrm>
        </p:spPr>
        <p:txBody>
          <a:bodyPr vert="horz" lIns="91440" tIns="45720" rIns="91440" bIns="45720" rtlCol="0">
            <a:normAutofit/>
          </a:bodyPr>
          <a:lstStyle/>
          <a:p>
            <a:pPr indent="-228600" eaLnBrk="1" hangingPunct="1">
              <a:lnSpc>
                <a:spcPct val="90000"/>
              </a:lnSpc>
              <a:buFont typeface="Arial" panose="020B0604020202020204" pitchFamily="34" charset="0"/>
              <a:buChar char="•"/>
              <a:defRPr/>
            </a:pPr>
            <a:endParaRPr lang="en-US" sz="1700" kern="1200" dirty="0">
              <a:solidFill>
                <a:schemeClr val="tx1"/>
              </a:solidFill>
              <a:ea typeface="+mn-ea"/>
              <a:cs typeface="+mn-cs"/>
            </a:endParaRPr>
          </a:p>
          <a:p>
            <a:pPr marL="0" indent="-228600" eaLnBrk="1" hangingPunct="1">
              <a:lnSpc>
                <a:spcPct val="90000"/>
              </a:lnSpc>
              <a:buFont typeface="Arial" panose="020B0604020202020204" pitchFamily="34" charset="0"/>
              <a:buChar char="•"/>
              <a:defRPr/>
            </a:pPr>
            <a:endParaRPr lang="en-US" sz="1700" kern="1200" dirty="0">
              <a:solidFill>
                <a:schemeClr val="tx1"/>
              </a:solidFill>
              <a:ea typeface="+mn-ea"/>
              <a:cs typeface="+mn-cs"/>
            </a:endParaRPr>
          </a:p>
        </p:txBody>
      </p:sp>
      <p:sp>
        <p:nvSpPr>
          <p:cNvPr id="5" name="TextBox 4">
            <a:extLst>
              <a:ext uri="{FF2B5EF4-FFF2-40B4-BE49-F238E27FC236}">
                <a16:creationId xmlns:a16="http://schemas.microsoft.com/office/drawing/2014/main" id="{16BECBA2-A5A7-42AE-8FCA-D9F5A852EC58}"/>
              </a:ext>
            </a:extLst>
          </p:cNvPr>
          <p:cNvSpPr txBox="1"/>
          <p:nvPr/>
        </p:nvSpPr>
        <p:spPr>
          <a:xfrm>
            <a:off x="3203848" y="2010833"/>
            <a:ext cx="5311501" cy="4166130"/>
          </a:xfrm>
          <a:prstGeom prst="rect">
            <a:avLst/>
          </a:prstGeom>
        </p:spPr>
        <p:txBody>
          <a:bodyPr vert="horz" lIns="91440" tIns="45720" rIns="91440" bIns="45720" rtlCol="0">
            <a:normAutofit/>
          </a:bodyPr>
          <a:lstStyle/>
          <a:p>
            <a:pPr eaLnBrk="1" hangingPunct="1">
              <a:lnSpc>
                <a:spcPct val="90000"/>
              </a:lnSpc>
              <a:spcAft>
                <a:spcPts val="600"/>
              </a:spcAft>
              <a:defRPr/>
            </a:pPr>
            <a:r>
              <a:rPr lang="en-US" altLang="en-US" sz="2400" b="0" dirty="0">
                <a:latin typeface="Avenir Next LT Pro Demi" panose="020B0704020202020204" pitchFamily="34" charset="0"/>
                <a:ea typeface="+mn-ea"/>
              </a:rPr>
              <a:t>The financial support from the Thai government and EPSRC with respect to this work is gratefully acknowledged.</a:t>
            </a: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2A5B930-D722-4D40-B3FA-F31CB8289041}"/>
              </a:ext>
            </a:extLst>
          </p:cNvPr>
          <p:cNvSpPr>
            <a:spLocks noGrp="1" noChangeArrowheads="1"/>
          </p:cNvSpPr>
          <p:nvPr>
            <p:ph type="title"/>
          </p:nvPr>
        </p:nvSpPr>
        <p:spPr>
          <a:xfrm>
            <a:off x="479425" y="198438"/>
            <a:ext cx="7772400" cy="493712"/>
          </a:xfrm>
        </p:spPr>
        <p:txBody>
          <a:bodyPr/>
          <a:lstStyle/>
          <a:p>
            <a:pPr algn="ctr"/>
            <a:r>
              <a:rPr lang="en-US" altLang="en-US" dirty="0">
                <a:latin typeface="Avenir Next LT Pro Demi" panose="020B0704020202020204" pitchFamily="34" charset="0"/>
                <a:cs typeface="Georgia" panose="02040502050405020303" pitchFamily="18" charset="0"/>
              </a:rPr>
              <a:t>References</a:t>
            </a:r>
          </a:p>
        </p:txBody>
      </p:sp>
      <p:sp>
        <p:nvSpPr>
          <p:cNvPr id="39939" name="TextBox 1">
            <a:extLst>
              <a:ext uri="{FF2B5EF4-FFF2-40B4-BE49-F238E27FC236}">
                <a16:creationId xmlns:a16="http://schemas.microsoft.com/office/drawing/2014/main" id="{7C766F4C-A9E3-4241-A5C8-9C5497562D97}"/>
              </a:ext>
            </a:extLst>
          </p:cNvPr>
          <p:cNvSpPr txBox="1">
            <a:spLocks noChangeArrowheads="1"/>
          </p:cNvSpPr>
          <p:nvPr/>
        </p:nvSpPr>
        <p:spPr bwMode="auto">
          <a:xfrm>
            <a:off x="323528" y="692150"/>
            <a:ext cx="864096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200" b="0" dirty="0">
                <a:latin typeface="+mj-lt"/>
              </a:rPr>
              <a:t>1. Dastur YN, Leslie WC. Mechanism of work hardening in Hadfield manganese steel. Metallurgical Transactions A. 1981;12(5):749-759.</a:t>
            </a:r>
          </a:p>
          <a:p>
            <a:pPr>
              <a:spcBef>
                <a:spcPct val="0"/>
              </a:spcBef>
              <a:buClrTx/>
              <a:buSzTx/>
              <a:buFontTx/>
              <a:buNone/>
            </a:pPr>
            <a:r>
              <a:rPr lang="en-US" altLang="en-US" sz="1200" b="0" dirty="0">
                <a:latin typeface="+mj-lt"/>
              </a:rPr>
              <a:t>2. </a:t>
            </a:r>
            <a:r>
              <a:rPr lang="en-US" altLang="en-US" sz="1200" b="0" dirty="0" err="1">
                <a:latin typeface="+mj-lt"/>
              </a:rPr>
              <a:t>Bayraktar</a:t>
            </a:r>
            <a:r>
              <a:rPr lang="en-US" altLang="en-US" sz="1200" b="0" dirty="0">
                <a:latin typeface="+mj-lt"/>
              </a:rPr>
              <a:t> E, Khalid FA, </a:t>
            </a:r>
            <a:r>
              <a:rPr lang="en-US" altLang="en-US" sz="1200" b="0" dirty="0" err="1">
                <a:latin typeface="+mj-lt"/>
              </a:rPr>
              <a:t>Levaillant</a:t>
            </a:r>
            <a:r>
              <a:rPr lang="en-US" altLang="en-US" sz="1200" b="0" dirty="0">
                <a:latin typeface="+mj-lt"/>
              </a:rPr>
              <a:t> C. Deformation and fracture </a:t>
            </a:r>
            <a:r>
              <a:rPr lang="en-US" altLang="en-US" sz="1200" b="0" dirty="0" err="1">
                <a:latin typeface="+mj-lt"/>
              </a:rPr>
              <a:t>behaviour</a:t>
            </a:r>
            <a:r>
              <a:rPr lang="en-US" altLang="en-US" sz="1200" b="0" dirty="0">
                <a:latin typeface="+mj-lt"/>
              </a:rPr>
              <a:t> of high manganese austenitic steel. Journal of Materials Processing Technology. 2004;147(2):145-154.</a:t>
            </a:r>
          </a:p>
          <a:p>
            <a:pPr>
              <a:spcBef>
                <a:spcPct val="0"/>
              </a:spcBef>
              <a:buClrTx/>
              <a:buSzTx/>
              <a:buFontTx/>
              <a:buNone/>
            </a:pPr>
            <a:r>
              <a:rPr lang="en-US" altLang="en-US" sz="1200" b="0" dirty="0">
                <a:latin typeface="+mj-lt"/>
              </a:rPr>
              <a:t>3. Liu, C., </a:t>
            </a:r>
            <a:r>
              <a:rPr lang="en-US" altLang="en-US" sz="1200" b="0" dirty="0" err="1">
                <a:latin typeface="+mj-lt"/>
              </a:rPr>
              <a:t>Bassim</a:t>
            </a:r>
            <a:r>
              <a:rPr lang="en-US" altLang="en-US" sz="1200" b="0" dirty="0">
                <a:latin typeface="+mj-lt"/>
              </a:rPr>
              <a:t>, M. and Lawrence, S. S. (1993) 'Evaluation of fatigue-crack initiation at inclusions in fully pearlitic steels', Materials Science and Engineering: A, 167(1-2), pp. 107-113.</a:t>
            </a:r>
          </a:p>
          <a:p>
            <a:pPr>
              <a:spcBef>
                <a:spcPct val="0"/>
              </a:spcBef>
              <a:buClrTx/>
              <a:buSzTx/>
              <a:buFontTx/>
              <a:buNone/>
            </a:pPr>
            <a:r>
              <a:rPr lang="en-US" altLang="en-US" sz="1200" b="0" dirty="0">
                <a:latin typeface="+mj-lt"/>
              </a:rPr>
              <a:t>4. Ph </a:t>
            </a:r>
            <a:r>
              <a:rPr lang="en-US" altLang="en-US" sz="1200" b="0" dirty="0" err="1">
                <a:latin typeface="+mj-lt"/>
              </a:rPr>
              <a:t>Papaelias</a:t>
            </a:r>
            <a:r>
              <a:rPr lang="en-US" altLang="en-US" sz="1200" b="0" dirty="0">
                <a:latin typeface="+mj-lt"/>
              </a:rPr>
              <a:t>, M., Roberts, C. and Davis, C. (2008) 'A review on non-destructive evaluation of rails: state-of-the-art and future development', Proceedings of the Institution of Mechanical Engineers, Part F: Journal of Rail and rapid transit, 222(4), pp. 367-384.</a:t>
            </a:r>
          </a:p>
          <a:p>
            <a:pPr>
              <a:spcBef>
                <a:spcPct val="0"/>
              </a:spcBef>
              <a:buClrTx/>
              <a:buSzTx/>
              <a:buFontTx/>
              <a:buNone/>
            </a:pPr>
            <a:r>
              <a:rPr lang="en-US" altLang="en-US" sz="1200" b="0" dirty="0">
                <a:latin typeface="+mj-lt"/>
              </a:rPr>
              <a:t>5. </a:t>
            </a:r>
            <a:r>
              <a:rPr lang="en-US" altLang="en-US" sz="1200" b="0" dirty="0" err="1">
                <a:latin typeface="+mj-lt"/>
              </a:rPr>
              <a:t>Marfo</a:t>
            </a:r>
            <a:r>
              <a:rPr lang="en-US" altLang="en-US" sz="1200" b="0" dirty="0">
                <a:latin typeface="+mj-lt"/>
              </a:rPr>
              <a:t>, A., Luo, Y. and Zhong-an, C. (2013) 'Quantitative acoustic emission fatigue crack </a:t>
            </a:r>
            <a:r>
              <a:rPr lang="en-US" altLang="en-US" sz="1200" b="0" dirty="0" err="1">
                <a:latin typeface="+mj-lt"/>
              </a:rPr>
              <a:t>characterisation</a:t>
            </a:r>
            <a:r>
              <a:rPr lang="en-US" altLang="en-US" sz="1200" b="0" dirty="0">
                <a:latin typeface="+mj-lt"/>
              </a:rPr>
              <a:t> in structural steel and weld’, Advances in Civil Engineering, 2013.</a:t>
            </a:r>
          </a:p>
          <a:p>
            <a:pPr>
              <a:spcBef>
                <a:spcPct val="0"/>
              </a:spcBef>
              <a:buClrTx/>
              <a:buSzTx/>
              <a:buFontTx/>
              <a:buNone/>
            </a:pPr>
            <a:r>
              <a:rPr lang="en-US" altLang="en-US" sz="1200" b="0" dirty="0">
                <a:latin typeface="+mj-lt"/>
              </a:rPr>
              <a:t>6. </a:t>
            </a:r>
            <a:r>
              <a:rPr lang="en-US" altLang="en-US" sz="1200" b="0" dirty="0" err="1">
                <a:latin typeface="+mj-lt"/>
              </a:rPr>
              <a:t>Yoneda</a:t>
            </a:r>
            <a:r>
              <a:rPr lang="en-US" altLang="en-US" sz="1200" b="0" dirty="0">
                <a:latin typeface="+mj-lt"/>
              </a:rPr>
              <a:t>, K. and Ye, J. (2006) 'Crack propagation and acoustic emission behavior of silver-added Dy123 bulk superconductor', </a:t>
            </a:r>
            <a:r>
              <a:rPr lang="en-US" altLang="en-US" sz="1200" b="0" dirty="0" err="1">
                <a:latin typeface="+mj-lt"/>
              </a:rPr>
              <a:t>Physica</a:t>
            </a:r>
            <a:r>
              <a:rPr lang="en-US" altLang="en-US" sz="1200" b="0" dirty="0">
                <a:latin typeface="+mj-lt"/>
              </a:rPr>
              <a:t> C: Superconductivity and its applications, 445, pp. 371-374.</a:t>
            </a:r>
          </a:p>
          <a:p>
            <a:pPr>
              <a:spcBef>
                <a:spcPct val="0"/>
              </a:spcBef>
              <a:buClrTx/>
              <a:buSzTx/>
              <a:buFontTx/>
              <a:buNone/>
            </a:pPr>
            <a:r>
              <a:rPr lang="en-US" altLang="en-US" sz="1200" b="0" dirty="0">
                <a:latin typeface="+mj-lt"/>
              </a:rPr>
              <a:t>7. Shi, S., Han, Z., Liu, Z., Vallely, P., </a:t>
            </a:r>
            <a:r>
              <a:rPr lang="en-US" altLang="en-US" sz="1200" b="0" dirty="0" err="1">
                <a:latin typeface="+mj-lt"/>
              </a:rPr>
              <a:t>Soua</a:t>
            </a:r>
            <a:r>
              <a:rPr lang="en-US" altLang="en-US" sz="1200" b="0" dirty="0">
                <a:latin typeface="+mj-lt"/>
              </a:rPr>
              <a:t>, S., </a:t>
            </a:r>
            <a:r>
              <a:rPr lang="en-US" altLang="en-US" sz="1200" b="0" dirty="0" err="1">
                <a:latin typeface="+mj-lt"/>
              </a:rPr>
              <a:t>Kaewunruen</a:t>
            </a:r>
            <a:r>
              <a:rPr lang="en-US" altLang="en-US" sz="1200" b="0" dirty="0">
                <a:latin typeface="+mj-lt"/>
              </a:rPr>
              <a:t>, S. and </a:t>
            </a:r>
            <a:r>
              <a:rPr lang="en-US" altLang="en-US" sz="1200" b="0" dirty="0" err="1">
                <a:latin typeface="+mj-lt"/>
              </a:rPr>
              <a:t>Papaelias</a:t>
            </a:r>
            <a:r>
              <a:rPr lang="en-US" altLang="en-US" sz="1200" b="0" dirty="0">
                <a:latin typeface="+mj-lt"/>
              </a:rPr>
              <a:t>, M. (2018) 'Quantitative monitoring of brittle fatigue crack growth in railway steel using acoustic emission', Proceedings of the Institution of Mechanical Engineers, Part F: Journal of Rail and Rapid Transit, 232(4), pp. 1211-1224.</a:t>
            </a:r>
          </a:p>
          <a:p>
            <a:pPr>
              <a:spcBef>
                <a:spcPct val="0"/>
              </a:spcBef>
              <a:buClrTx/>
              <a:buSzTx/>
              <a:buFontTx/>
              <a:buNone/>
            </a:pPr>
            <a:r>
              <a:rPr lang="en-US" altLang="en-US" sz="1200" b="0" dirty="0">
                <a:latin typeface="+mj-lt"/>
              </a:rPr>
              <a:t>8. </a:t>
            </a:r>
            <a:r>
              <a:rPr lang="en-US" altLang="en-US" sz="1200" b="0" dirty="0" err="1">
                <a:latin typeface="+mj-lt"/>
              </a:rPr>
              <a:t>Schindelin</a:t>
            </a:r>
            <a:r>
              <a:rPr lang="en-US" altLang="en-US" sz="1200" b="0" dirty="0">
                <a:latin typeface="+mj-lt"/>
              </a:rPr>
              <a:t>, J., </a:t>
            </a:r>
            <a:r>
              <a:rPr lang="en-US" altLang="en-US" sz="1200" b="0" dirty="0" err="1">
                <a:latin typeface="+mj-lt"/>
              </a:rPr>
              <a:t>Arganda</a:t>
            </a:r>
            <a:r>
              <a:rPr lang="en-US" altLang="en-US" sz="1200" b="0" dirty="0">
                <a:latin typeface="+mj-lt"/>
              </a:rPr>
              <a:t>-Carreras, I., </a:t>
            </a:r>
            <a:r>
              <a:rPr lang="en-US" altLang="en-US" sz="1200" b="0" dirty="0" err="1">
                <a:latin typeface="+mj-lt"/>
              </a:rPr>
              <a:t>Frise</a:t>
            </a:r>
            <a:r>
              <a:rPr lang="en-US" altLang="en-US" sz="1200" b="0" dirty="0">
                <a:latin typeface="+mj-lt"/>
              </a:rPr>
              <a:t>, E., </a:t>
            </a:r>
            <a:r>
              <a:rPr lang="en-US" altLang="en-US" sz="1200" b="0" dirty="0" err="1">
                <a:latin typeface="+mj-lt"/>
              </a:rPr>
              <a:t>Kaynig</a:t>
            </a:r>
            <a:r>
              <a:rPr lang="en-US" altLang="en-US" sz="1200" b="0" dirty="0">
                <a:latin typeface="+mj-lt"/>
              </a:rPr>
              <a:t>, V., </a:t>
            </a:r>
            <a:r>
              <a:rPr lang="en-US" altLang="en-US" sz="1200" b="0" dirty="0" err="1">
                <a:latin typeface="+mj-lt"/>
              </a:rPr>
              <a:t>Longair</a:t>
            </a:r>
            <a:r>
              <a:rPr lang="en-US" altLang="en-US" sz="1200" b="0" dirty="0">
                <a:latin typeface="+mj-lt"/>
              </a:rPr>
              <a:t>, M., </a:t>
            </a:r>
            <a:r>
              <a:rPr lang="en-US" altLang="en-US" sz="1200" b="0" dirty="0" err="1">
                <a:latin typeface="+mj-lt"/>
              </a:rPr>
              <a:t>Pietzsch</a:t>
            </a:r>
            <a:r>
              <a:rPr lang="en-US" altLang="en-US" sz="1200" b="0" dirty="0">
                <a:latin typeface="+mj-lt"/>
              </a:rPr>
              <a:t>, T., </a:t>
            </a:r>
            <a:r>
              <a:rPr lang="en-US" altLang="en-US" sz="1200" b="0" dirty="0" err="1">
                <a:latin typeface="+mj-lt"/>
              </a:rPr>
              <a:t>Preibisch</a:t>
            </a:r>
            <a:r>
              <a:rPr lang="en-US" altLang="en-US" sz="1200" b="0" dirty="0">
                <a:latin typeface="+mj-lt"/>
              </a:rPr>
              <a:t>, S., </a:t>
            </a:r>
            <a:r>
              <a:rPr lang="en-US" altLang="en-US" sz="1200" b="0" dirty="0" err="1">
                <a:latin typeface="+mj-lt"/>
              </a:rPr>
              <a:t>Rueden</a:t>
            </a:r>
            <a:r>
              <a:rPr lang="en-US" altLang="en-US" sz="1200" b="0" dirty="0">
                <a:latin typeface="+mj-lt"/>
              </a:rPr>
              <a:t>, C., Saalfeld, S. and Schmid, B. (2012) 'Fiji: an opensource platform for biological-image analysis', Nature methods, 9(7), pp. 676.</a:t>
            </a:r>
          </a:p>
          <a:p>
            <a:pPr>
              <a:spcBef>
                <a:spcPct val="0"/>
              </a:spcBef>
              <a:buClrTx/>
              <a:buSzTx/>
              <a:buFontTx/>
              <a:buNone/>
            </a:pPr>
            <a:r>
              <a:rPr lang="en-US" altLang="en-US" sz="1200" b="0" dirty="0">
                <a:latin typeface="+mj-lt"/>
              </a:rPr>
              <a:t>9. Johnson, H. J. M. R. and Standards (1965) 'Calibrating the electric potential method for studying slow crack growth', 5(1), pp. 442-445.</a:t>
            </a:r>
          </a:p>
          <a:p>
            <a:pPr>
              <a:spcBef>
                <a:spcPct val="0"/>
              </a:spcBef>
              <a:buClrTx/>
              <a:buSzTx/>
              <a:buFontTx/>
              <a:buNone/>
            </a:pPr>
            <a:r>
              <a:rPr lang="en-US" altLang="en-US" sz="1200" b="0" dirty="0">
                <a:latin typeface="+mj-lt"/>
              </a:rPr>
              <a:t>10. Paris, P. and Erdogan, F. J. J. o. b. e. (1963) 'A critical analysis of crack propagation laws', 85(4), pp. 528-533.</a:t>
            </a:r>
          </a:p>
          <a:p>
            <a:pPr>
              <a:spcBef>
                <a:spcPct val="0"/>
              </a:spcBef>
              <a:buClrTx/>
              <a:buSzTx/>
              <a:buFontTx/>
              <a:buNone/>
            </a:pPr>
            <a:r>
              <a:rPr lang="en-US" altLang="en-US" sz="1200" b="0" dirty="0">
                <a:latin typeface="+mj-lt"/>
              </a:rPr>
              <a:t>11. ASTM, E. (2007) 'Standard Test Methods for Notched Bar Impact Testing of Metallic Materials'</a:t>
            </a:r>
          </a:p>
          <a:p>
            <a:pPr>
              <a:spcBef>
                <a:spcPct val="0"/>
              </a:spcBef>
              <a:buClrTx/>
              <a:buSzTx/>
              <a:buFontTx/>
              <a:buNone/>
            </a:pPr>
            <a:r>
              <a:rPr lang="en-US" altLang="en-US" sz="1200" b="0" dirty="0">
                <a:latin typeface="+mj-lt"/>
              </a:rPr>
              <a:t>12. Wang, W.-F. and Wu, M.-J. (2006) 'Effect of silicon content and aging time on density, hardness, toughness and corrosion resistance of sintered 303LSC–Si stainless steels', Materials Science and Engineering: A, 425(1-2), pp. 167-171.</a:t>
            </a:r>
          </a:p>
          <a:p>
            <a:pPr>
              <a:spcBef>
                <a:spcPct val="0"/>
              </a:spcBef>
              <a:buClrTx/>
              <a:buSzTx/>
              <a:buFontTx/>
              <a:buNone/>
            </a:pPr>
            <a:r>
              <a:rPr lang="en-US" altLang="en-US" sz="1200" b="0" dirty="0">
                <a:latin typeface="+mj-lt"/>
              </a:rPr>
              <a:t>13. </a:t>
            </a:r>
            <a:r>
              <a:rPr lang="en-US" altLang="en-US" sz="1200" b="0" dirty="0" err="1">
                <a:latin typeface="+mj-lt"/>
              </a:rPr>
              <a:t>Máthis</a:t>
            </a:r>
            <a:r>
              <a:rPr lang="en-US" altLang="en-US" sz="1200" b="0" dirty="0">
                <a:latin typeface="+mj-lt"/>
              </a:rPr>
              <a:t>, K. and </a:t>
            </a:r>
            <a:r>
              <a:rPr lang="en-US" altLang="en-US" sz="1200" b="0" dirty="0" err="1">
                <a:latin typeface="+mj-lt"/>
              </a:rPr>
              <a:t>Chmelík</a:t>
            </a:r>
            <a:r>
              <a:rPr lang="en-US" altLang="en-US" sz="1200" b="0" dirty="0">
                <a:latin typeface="+mj-lt"/>
              </a:rPr>
              <a:t>, F. (2012) 'Exploring plastic deformation of metallic materials by the acoustic emission technique', Acoustic Emission, pp. 23-48.</a:t>
            </a:r>
          </a:p>
          <a:p>
            <a:pPr>
              <a:spcBef>
                <a:spcPct val="0"/>
              </a:spcBef>
              <a:buClrTx/>
              <a:buSzTx/>
              <a:buFontTx/>
              <a:buNone/>
            </a:pPr>
            <a:r>
              <a:rPr lang="en-US" altLang="en-US" sz="1200" b="0" dirty="0">
                <a:latin typeface="+mj-lt"/>
              </a:rPr>
              <a:t>14. </a:t>
            </a:r>
            <a:r>
              <a:rPr lang="en-US" altLang="en-US" sz="1200" b="0" dirty="0" err="1">
                <a:latin typeface="+mj-lt"/>
              </a:rPr>
              <a:t>Mindrila</a:t>
            </a:r>
            <a:r>
              <a:rPr lang="en-US" altLang="en-US" sz="1200" b="0" dirty="0">
                <a:latin typeface="+mj-lt"/>
              </a:rPr>
              <a:t>, D. and </a:t>
            </a:r>
            <a:r>
              <a:rPr lang="en-US" altLang="en-US" sz="1200" b="0" dirty="0" err="1">
                <a:latin typeface="+mj-lt"/>
              </a:rPr>
              <a:t>Balentyne</a:t>
            </a:r>
            <a:r>
              <a:rPr lang="en-US" altLang="en-US" sz="1200" b="0" dirty="0">
                <a:latin typeface="+mj-lt"/>
              </a:rPr>
              <a:t>, P. (2017) 'Scatterplots and correlation', Retrieved from. Montgomery, D. C., Peck, E. A. and Vining, G. G. (2021) Introduction to linear regression analysis. John Wiley &amp; Sons.</a:t>
            </a:r>
          </a:p>
          <a:p>
            <a:pPr>
              <a:spcBef>
                <a:spcPct val="0"/>
              </a:spcBef>
              <a:buClrTx/>
              <a:buSzTx/>
              <a:buFontTx/>
              <a:buNone/>
            </a:pPr>
            <a:r>
              <a:rPr lang="en-US" altLang="en-US" sz="1200" b="0" dirty="0">
                <a:latin typeface="+mj-lt"/>
              </a:rPr>
              <a:t>15. Schober, P., Boer, C. and </a:t>
            </a:r>
            <a:r>
              <a:rPr lang="en-US" altLang="en-US" sz="1200" b="0" dirty="0" err="1">
                <a:latin typeface="+mj-lt"/>
              </a:rPr>
              <a:t>Schwarte</a:t>
            </a:r>
            <a:r>
              <a:rPr lang="en-US" altLang="en-US" sz="1200" b="0" dirty="0">
                <a:latin typeface="+mj-lt"/>
              </a:rPr>
              <a:t>, L. A. (2018) 'Correlation coefficients: appropriate use and interpretation', Anesthesia &amp; Analgesia, 126(5), pp. 1763-1768. Page 13 of 1413</a:t>
            </a:r>
          </a:p>
          <a:p>
            <a:pPr>
              <a:spcBef>
                <a:spcPct val="0"/>
              </a:spcBef>
              <a:buClrTx/>
              <a:buSzTx/>
              <a:buFontTx/>
              <a:buNone/>
            </a:pPr>
            <a:r>
              <a:rPr lang="en-US" altLang="en-US" sz="1200" b="0" dirty="0">
                <a:latin typeface="+mj-lt"/>
              </a:rPr>
              <a:t>16. </a:t>
            </a:r>
            <a:r>
              <a:rPr lang="en-US" altLang="en-US" sz="1200" b="0" dirty="0" err="1">
                <a:latin typeface="+mj-lt"/>
              </a:rPr>
              <a:t>Aggelis</a:t>
            </a:r>
            <a:r>
              <a:rPr lang="en-US" altLang="en-US" sz="1200" b="0" dirty="0">
                <a:latin typeface="+mj-lt"/>
              </a:rPr>
              <a:t>, D., </a:t>
            </a:r>
            <a:r>
              <a:rPr lang="en-US" altLang="en-US" sz="1200" b="0" dirty="0" err="1">
                <a:latin typeface="+mj-lt"/>
              </a:rPr>
              <a:t>Kordatos</a:t>
            </a:r>
            <a:r>
              <a:rPr lang="en-US" altLang="en-US" sz="1200" b="0" dirty="0">
                <a:latin typeface="+mj-lt"/>
              </a:rPr>
              <a:t>, E. and </a:t>
            </a:r>
            <a:r>
              <a:rPr lang="en-US" altLang="en-US" sz="1200" b="0" dirty="0" err="1">
                <a:latin typeface="+mj-lt"/>
              </a:rPr>
              <a:t>Matikas</a:t>
            </a:r>
            <a:r>
              <a:rPr lang="en-US" altLang="en-US" sz="1200" b="0" dirty="0">
                <a:latin typeface="+mj-lt"/>
              </a:rPr>
              <a:t>, T. (2011) 'Acoustic emission for fatigue damage </a:t>
            </a:r>
            <a:r>
              <a:rPr lang="en-US" altLang="en-US" sz="1200" b="0" dirty="0" err="1">
                <a:latin typeface="+mj-lt"/>
              </a:rPr>
              <a:t>characterisation</a:t>
            </a:r>
            <a:r>
              <a:rPr lang="en-US" altLang="en-US" sz="1200" b="0" dirty="0">
                <a:latin typeface="+mj-lt"/>
              </a:rPr>
              <a:t> in metal plates', Mechanics Research Communications, 38(2), pp. 106-110.</a:t>
            </a:r>
          </a:p>
          <a:p>
            <a:pPr>
              <a:spcBef>
                <a:spcPct val="0"/>
              </a:spcBef>
              <a:buClrTx/>
              <a:buSzTx/>
              <a:buFontTx/>
              <a:buNone/>
            </a:pPr>
            <a:r>
              <a:rPr lang="en-US" altLang="en-US" sz="1200" b="0" dirty="0">
                <a:latin typeface="+mj-lt"/>
              </a:rPr>
              <a:t>17. ASTM, E. (2011) '647: Standard test method for measurement of fatigue crack growth rates', Annual book of ASTM standards, 3, pp. 591-630.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A050536-E842-4088-A604-AFB683BF15B4}"/>
              </a:ext>
            </a:extLst>
          </p:cNvPr>
          <p:cNvSpPr>
            <a:spLocks noGrp="1" noChangeArrowheads="1"/>
          </p:cNvSpPr>
          <p:nvPr>
            <p:ph type="title"/>
          </p:nvPr>
        </p:nvSpPr>
        <p:spPr>
          <a:xfrm>
            <a:off x="626934" y="126504"/>
            <a:ext cx="7597765" cy="854224"/>
          </a:xfrm>
        </p:spPr>
        <p:txBody>
          <a:bodyPr/>
          <a:lstStyle/>
          <a:p>
            <a:pPr algn="ctr"/>
            <a:r>
              <a:rPr lang="en-US" altLang="en-US" sz="2800" dirty="0">
                <a:latin typeface="Avenir Next LT Pro Demi" panose="020B0604020202020204" pitchFamily="34" charset="0"/>
                <a:cs typeface="Georgia" panose="02040502050405020303" pitchFamily="18" charset="0"/>
              </a:rPr>
              <a:t>Rail Inspection</a:t>
            </a:r>
          </a:p>
        </p:txBody>
      </p:sp>
      <p:sp>
        <p:nvSpPr>
          <p:cNvPr id="2" name="TextBox 1">
            <a:extLst>
              <a:ext uri="{FF2B5EF4-FFF2-40B4-BE49-F238E27FC236}">
                <a16:creationId xmlns:a16="http://schemas.microsoft.com/office/drawing/2014/main" id="{2C4DDA7D-068F-47BF-BF2D-98FF255AE95F}"/>
              </a:ext>
            </a:extLst>
          </p:cNvPr>
          <p:cNvSpPr txBox="1"/>
          <p:nvPr/>
        </p:nvSpPr>
        <p:spPr>
          <a:xfrm>
            <a:off x="383907" y="908720"/>
            <a:ext cx="3590668" cy="4580293"/>
          </a:xfrm>
          <a:prstGeom prst="rect">
            <a:avLst/>
          </a:prstGeom>
          <a:noFill/>
        </p:spPr>
        <p:txBody>
          <a:bodyPr wrap="square" rtlCol="0">
            <a:spAutoFit/>
          </a:bodyPr>
          <a:lstStyle/>
          <a:p>
            <a:pPr>
              <a:lnSpc>
                <a:spcPct val="150000"/>
              </a:lnSpc>
            </a:pPr>
            <a:r>
              <a:rPr lang="en-US" sz="1400" b="0" dirty="0">
                <a:solidFill>
                  <a:srgbClr val="333333"/>
                </a:solidFill>
                <a:highlight>
                  <a:srgbClr val="FFFF00"/>
                </a:highlight>
                <a:latin typeface="Avenir Next LT Pro Demi" panose="020B0704020202020204" pitchFamily="34" charset="0"/>
              </a:rPr>
              <a:t>Conventional NDT</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Visual Inspection (VI)</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Ultrasonic Testing (UT)</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Eddy Current Testing (ET)</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Magnetic Particle Inspection (MPI)</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Radio Graphic Testing (RT)</a:t>
            </a:r>
          </a:p>
          <a:p>
            <a:pPr marL="285750" indent="-285750">
              <a:lnSpc>
                <a:spcPct val="150000"/>
              </a:lnSpc>
              <a:buFont typeface="Arial" panose="020B0604020202020204" pitchFamily="34" charset="0"/>
              <a:buChar char="•"/>
            </a:pPr>
            <a:r>
              <a:rPr lang="en-US" sz="1400" b="0" dirty="0">
                <a:solidFill>
                  <a:srgbClr val="006490"/>
                </a:solidFill>
                <a:latin typeface="Avenir Next LT Pro Demi" panose="020B0704020202020204" pitchFamily="34" charset="0"/>
              </a:rPr>
              <a:t>Electromagnetic Acoustic Transducer (EMAT) </a:t>
            </a:r>
          </a:p>
          <a:p>
            <a:pPr>
              <a:lnSpc>
                <a:spcPct val="150000"/>
              </a:lnSpc>
            </a:pPr>
            <a:r>
              <a:rPr lang="en-US" sz="1400" b="0" dirty="0">
                <a:solidFill>
                  <a:srgbClr val="006490"/>
                </a:solidFill>
                <a:latin typeface="Avenir Next LT Pro Demi" panose="020B0704020202020204" pitchFamily="34" charset="0"/>
              </a:rPr>
              <a:t>etc.</a:t>
            </a:r>
          </a:p>
          <a:p>
            <a:pPr>
              <a:lnSpc>
                <a:spcPct val="150000"/>
              </a:lnSpc>
            </a:pPr>
            <a:r>
              <a:rPr lang="en-US" sz="1400" b="0" dirty="0">
                <a:solidFill>
                  <a:srgbClr val="333333"/>
                </a:solidFill>
                <a:highlight>
                  <a:srgbClr val="FFFF00"/>
                </a:highlight>
                <a:latin typeface="Avenir Next LT Pro Demi" panose="020B0704020202020204" pitchFamily="34" charset="0"/>
              </a:rPr>
              <a:t>Advanced NDT</a:t>
            </a:r>
          </a:p>
          <a:p>
            <a:pPr marL="285750" indent="-285750">
              <a:lnSpc>
                <a:spcPct val="150000"/>
              </a:lnSpc>
              <a:buFont typeface="Courier New" panose="02070309020205020404" pitchFamily="49" charset="0"/>
              <a:buChar char="o"/>
            </a:pPr>
            <a:r>
              <a:rPr lang="en-US" sz="1400" b="0" dirty="0">
                <a:solidFill>
                  <a:srgbClr val="333333"/>
                </a:solidFill>
                <a:latin typeface="Avenir Next LT Pro Demi" panose="020B0704020202020204" pitchFamily="34" charset="0"/>
              </a:rPr>
              <a:t>Acoustic Emission Technique</a:t>
            </a:r>
          </a:p>
          <a:p>
            <a:pPr marL="285750" indent="-285750">
              <a:lnSpc>
                <a:spcPct val="150000"/>
              </a:lnSpc>
              <a:buFont typeface="Courier New" panose="02070309020205020404" pitchFamily="49" charset="0"/>
              <a:buChar char="o"/>
            </a:pPr>
            <a:r>
              <a:rPr lang="en-US" sz="1400" b="0" dirty="0">
                <a:solidFill>
                  <a:srgbClr val="333333"/>
                </a:solidFill>
                <a:latin typeface="Avenir Next LT Pro Demi" panose="020B0704020202020204" pitchFamily="34" charset="0"/>
              </a:rPr>
              <a:t>Ultrasonic Phased Arrays</a:t>
            </a:r>
          </a:p>
          <a:p>
            <a:pPr marL="285750" indent="-285750">
              <a:lnSpc>
                <a:spcPct val="150000"/>
              </a:lnSpc>
              <a:buFont typeface="Courier New" panose="02070309020205020404" pitchFamily="49" charset="0"/>
              <a:buChar char="o"/>
            </a:pPr>
            <a:r>
              <a:rPr lang="en-US" sz="1400" b="0" dirty="0">
                <a:solidFill>
                  <a:srgbClr val="333333"/>
                </a:solidFill>
                <a:latin typeface="Avenir Next LT Pro Demi" panose="020B0704020202020204" pitchFamily="34" charset="0"/>
              </a:rPr>
              <a:t>Long Range Ultrasonic </a:t>
            </a:r>
          </a:p>
          <a:p>
            <a:pPr>
              <a:lnSpc>
                <a:spcPct val="150000"/>
              </a:lnSpc>
            </a:pPr>
            <a:r>
              <a:rPr lang="en-US" sz="1400" b="0" dirty="0">
                <a:solidFill>
                  <a:srgbClr val="333333"/>
                </a:solidFill>
                <a:latin typeface="Avenir Next LT Pro Demi" panose="020B0704020202020204" pitchFamily="34" charset="0"/>
              </a:rPr>
              <a:t>etc.</a:t>
            </a:r>
          </a:p>
        </p:txBody>
      </p:sp>
      <p:pic>
        <p:nvPicPr>
          <p:cNvPr id="7" name="Picture 6">
            <a:extLst>
              <a:ext uri="{FF2B5EF4-FFF2-40B4-BE49-F238E27FC236}">
                <a16:creationId xmlns:a16="http://schemas.microsoft.com/office/drawing/2014/main" id="{39A0721A-1236-4DE0-84FC-505E921A3679}"/>
              </a:ext>
            </a:extLst>
          </p:cNvPr>
          <p:cNvPicPr>
            <a:picLocks noChangeAspect="1"/>
          </p:cNvPicPr>
          <p:nvPr/>
        </p:nvPicPr>
        <p:blipFill>
          <a:blip r:embed="rId3"/>
          <a:stretch>
            <a:fillRect/>
          </a:stretch>
        </p:blipFill>
        <p:spPr>
          <a:xfrm>
            <a:off x="4123890" y="980728"/>
            <a:ext cx="4636203" cy="3751030"/>
          </a:xfrm>
          <a:prstGeom prst="rect">
            <a:avLst/>
          </a:prstGeom>
        </p:spPr>
      </p:pic>
      <p:sp>
        <p:nvSpPr>
          <p:cNvPr id="8" name="Content Placeholder 4">
            <a:extLst>
              <a:ext uri="{FF2B5EF4-FFF2-40B4-BE49-F238E27FC236}">
                <a16:creationId xmlns:a16="http://schemas.microsoft.com/office/drawing/2014/main" id="{13CA277F-2715-4A5A-9EDC-FA2415BB263F}"/>
              </a:ext>
            </a:extLst>
          </p:cNvPr>
          <p:cNvSpPr txBox="1">
            <a:spLocks noChangeArrowheads="1"/>
          </p:cNvSpPr>
          <p:nvPr/>
        </p:nvSpPr>
        <p:spPr bwMode="auto">
          <a:xfrm>
            <a:off x="4211960" y="5013176"/>
            <a:ext cx="4455153" cy="2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A648F"/>
              </a:buClr>
              <a:buSzPct val="80000"/>
              <a:buFont typeface="Wingdings" panose="05000000000000000000" pitchFamily="2" charset="2"/>
              <a:buNone/>
              <a:defRPr sz="2400" b="0">
                <a:solidFill>
                  <a:schemeClr val="bg1"/>
                </a:solidFill>
                <a:latin typeface="+mn-lt"/>
                <a:ea typeface="MS PGothic" pitchFamily="34" charset="-128"/>
                <a:cs typeface="ＭＳ Ｐゴシック" charset="0"/>
              </a:defRPr>
            </a:lvl1pPr>
            <a:lvl2pPr marL="457200" indent="0" algn="l" rtl="0" eaLnBrk="0" fontAlgn="base" hangingPunct="0">
              <a:spcBef>
                <a:spcPct val="20000"/>
              </a:spcBef>
              <a:spcAft>
                <a:spcPct val="0"/>
              </a:spcAft>
              <a:buClr>
                <a:srgbClr val="0A648F"/>
              </a:buClr>
              <a:buNone/>
              <a:defRPr sz="2800" b="0">
                <a:solidFill>
                  <a:schemeClr val="bg1"/>
                </a:solidFill>
                <a:latin typeface="+mn-lt"/>
                <a:ea typeface="MS PGothic" pitchFamily="34" charset="-128"/>
              </a:defRPr>
            </a:lvl2pPr>
            <a:lvl3pPr marL="914400" indent="0" algn="l" rtl="0" eaLnBrk="0" fontAlgn="base" hangingPunct="0">
              <a:spcBef>
                <a:spcPct val="20000"/>
              </a:spcBef>
              <a:spcAft>
                <a:spcPct val="0"/>
              </a:spcAft>
              <a:buClr>
                <a:srgbClr val="0A648F"/>
              </a:buClr>
              <a:buSzPct val="65000"/>
              <a:buFont typeface="Wingdings" panose="05000000000000000000" pitchFamily="2" charset="2"/>
              <a:buNone/>
              <a:defRPr sz="2800" b="0">
                <a:solidFill>
                  <a:schemeClr val="bg1"/>
                </a:solidFill>
                <a:latin typeface="+mn-lt"/>
                <a:ea typeface="MS PGothic" pitchFamily="34" charset="-128"/>
              </a:defRPr>
            </a:lvl3pPr>
            <a:lvl4pPr marL="1371600" indent="0" algn="l" rtl="0" eaLnBrk="0" fontAlgn="base" hangingPunct="0">
              <a:spcBef>
                <a:spcPct val="20000"/>
              </a:spcBef>
              <a:spcAft>
                <a:spcPct val="0"/>
              </a:spcAft>
              <a:buClr>
                <a:srgbClr val="0A648F"/>
              </a:buClr>
              <a:buSzPct val="80000"/>
              <a:buNone/>
              <a:defRPr sz="2800" b="0">
                <a:solidFill>
                  <a:schemeClr val="bg1"/>
                </a:solidFill>
                <a:latin typeface="+mn-lt"/>
                <a:ea typeface="MS PGothic" pitchFamily="34" charset="-128"/>
              </a:defRPr>
            </a:lvl4pPr>
            <a:lvl5pPr marL="1828800" indent="0" algn="l" rtl="0" eaLnBrk="0" fontAlgn="base" hangingPunct="0">
              <a:spcBef>
                <a:spcPct val="20000"/>
              </a:spcBef>
              <a:spcAft>
                <a:spcPct val="0"/>
              </a:spcAft>
              <a:buClr>
                <a:srgbClr val="0A648F"/>
              </a:buClr>
              <a:buSzPct val="90000"/>
              <a:buNone/>
              <a:defRPr sz="2800" b="0">
                <a:solidFill>
                  <a:schemeClr val="bg1"/>
                </a:solidFill>
                <a:latin typeface="+mn-lt"/>
                <a:ea typeface="MS PGothic" pitchFamily="34" charset="-128"/>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algn="ctr">
              <a:defRPr/>
            </a:pPr>
            <a:r>
              <a:rPr lang="en-US" altLang="en-US" sz="1200" kern="0" dirty="0">
                <a:latin typeface="Century Schoolbook" panose="02040604050505020304" pitchFamily="18" charset="0"/>
                <a:cs typeface="Cordia New" pitchFamily="34" charset="-34"/>
              </a:rPr>
              <a:t>Birmingham Centre for Railway Research and Education</a:t>
            </a:r>
          </a:p>
          <a:p>
            <a:pPr algn="ctr">
              <a:defRPr/>
            </a:pPr>
            <a:endParaRPr lang="en-US" altLang="en-US" sz="900" kern="0" dirty="0">
              <a:solidFill>
                <a:schemeClr val="accent6">
                  <a:lumMod val="50000"/>
                </a:schemeClr>
              </a:solidFill>
              <a:latin typeface="Century Schoolbook" panose="02040604050505020304" pitchFamily="18" charset="0"/>
              <a:cs typeface="Cordia New" pitchFamily="34" charset="-34"/>
            </a:endParaRPr>
          </a:p>
          <a:p>
            <a:pPr algn="ctr">
              <a:defRPr/>
            </a:pPr>
            <a:r>
              <a:rPr lang="en-US" altLang="en-US" sz="900" kern="0" dirty="0">
                <a:solidFill>
                  <a:schemeClr val="accent6">
                    <a:lumMod val="50000"/>
                  </a:schemeClr>
                </a:solidFill>
                <a:latin typeface="Century Schoolbook" panose="02040604050505020304" pitchFamily="18" charset="0"/>
                <a:cs typeface="Cordia New" pitchFamily="34" charset="-34"/>
              </a:rPr>
              <a:t>(https://www.birmingham.ac.uk/research/railway/research/condition-monitoring-and-ndt.aspx)</a:t>
            </a:r>
          </a:p>
        </p:txBody>
      </p:sp>
    </p:spTree>
    <p:extLst>
      <p:ext uri="{BB962C8B-B14F-4D97-AF65-F5344CB8AC3E}">
        <p14:creationId xmlns:p14="http://schemas.microsoft.com/office/powerpoint/2010/main" val="1382051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951FFE27-50DE-4903-AD92-7BB3AEE83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0538"/>
            <a:ext cx="6048672" cy="3201291"/>
          </a:xfrm>
          <a:prstGeom prst="rect">
            <a:avLst/>
          </a:prstGeom>
        </p:spPr>
      </p:pic>
      <p:sp>
        <p:nvSpPr>
          <p:cNvPr id="8" name="TextBox 7">
            <a:extLst>
              <a:ext uri="{FF2B5EF4-FFF2-40B4-BE49-F238E27FC236}">
                <a16:creationId xmlns:a16="http://schemas.microsoft.com/office/drawing/2014/main" id="{11BC94EC-6425-487C-B1FD-85C8ACE1806F}"/>
              </a:ext>
            </a:extLst>
          </p:cNvPr>
          <p:cNvSpPr txBox="1"/>
          <p:nvPr/>
        </p:nvSpPr>
        <p:spPr>
          <a:xfrm>
            <a:off x="5498196" y="6500664"/>
            <a:ext cx="3657429" cy="230832"/>
          </a:xfrm>
          <a:prstGeom prst="rect">
            <a:avLst/>
          </a:prstGeom>
          <a:noFill/>
        </p:spPr>
        <p:txBody>
          <a:bodyPr wrap="square" rtlCol="0">
            <a:spAutoFit/>
          </a:bodyPr>
          <a:lstStyle/>
          <a:p>
            <a:r>
              <a:rPr lang="en-GB" sz="900" b="0" dirty="0">
                <a:solidFill>
                  <a:srgbClr val="FFFF00"/>
                </a:solidFill>
                <a:latin typeface="Century Schoolbook" panose="02040604050505020304" pitchFamily="18" charset="0"/>
              </a:rPr>
              <a:t>https://mistrasgroup.co.uk/products-and-systems/ae-systems/</a:t>
            </a:r>
          </a:p>
        </p:txBody>
      </p:sp>
      <p:sp>
        <p:nvSpPr>
          <p:cNvPr id="9" name="Title 1">
            <a:extLst>
              <a:ext uri="{FF2B5EF4-FFF2-40B4-BE49-F238E27FC236}">
                <a16:creationId xmlns:a16="http://schemas.microsoft.com/office/drawing/2014/main" id="{BCCF764B-7D6B-4360-A46B-2C47AFF62D7E}"/>
              </a:ext>
            </a:extLst>
          </p:cNvPr>
          <p:cNvSpPr>
            <a:spLocks noGrp="1" noChangeArrowheads="1"/>
          </p:cNvSpPr>
          <p:nvPr>
            <p:ph type="title"/>
          </p:nvPr>
        </p:nvSpPr>
        <p:spPr>
          <a:xfrm>
            <a:off x="773117" y="48405"/>
            <a:ext cx="7597765" cy="854224"/>
          </a:xfrm>
        </p:spPr>
        <p:txBody>
          <a:bodyPr/>
          <a:lstStyle/>
          <a:p>
            <a:pPr algn="ctr"/>
            <a:r>
              <a:rPr lang="en-US" altLang="en-US" sz="2800" dirty="0">
                <a:latin typeface="Avenir Next LT Pro Demi" panose="020B0604020202020204" pitchFamily="34" charset="0"/>
                <a:cs typeface="Georgia" panose="02040502050405020303" pitchFamily="18" charset="0"/>
              </a:rPr>
              <a:t>Acoustic Emission Technique</a:t>
            </a:r>
          </a:p>
        </p:txBody>
      </p:sp>
      <p:sp>
        <p:nvSpPr>
          <p:cNvPr id="10" name="Content Placeholder 1">
            <a:extLst>
              <a:ext uri="{FF2B5EF4-FFF2-40B4-BE49-F238E27FC236}">
                <a16:creationId xmlns:a16="http://schemas.microsoft.com/office/drawing/2014/main" id="{0E014DA1-2556-47D0-9B2C-B14F438F593D}"/>
              </a:ext>
            </a:extLst>
          </p:cNvPr>
          <p:cNvSpPr txBox="1">
            <a:spLocks/>
          </p:cNvSpPr>
          <p:nvPr/>
        </p:nvSpPr>
        <p:spPr bwMode="auto">
          <a:xfrm>
            <a:off x="6084168" y="1107777"/>
            <a:ext cx="288032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b="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b="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b="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b="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b="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buFont typeface="Wingdings" panose="05000000000000000000" pitchFamily="2" charset="2"/>
              <a:buNone/>
              <a:defRPr/>
            </a:pPr>
            <a:r>
              <a:rPr lang="en-US" sz="1800" b="1" kern="0" dirty="0">
                <a:latin typeface="Avenir Next LT Pro Demi" panose="020B0704020202020204" pitchFamily="34" charset="0"/>
              </a:rPr>
              <a:t>Advantage</a:t>
            </a:r>
          </a:p>
          <a:p>
            <a:pPr>
              <a:defRPr/>
            </a:pPr>
            <a:r>
              <a:rPr lang="en-US" sz="1400" kern="0" dirty="0">
                <a:latin typeface="Avenir Next LT Pro Demi" panose="020B0704020202020204" pitchFamily="34" charset="0"/>
              </a:rPr>
              <a:t>Real time monitoring in service structure</a:t>
            </a:r>
          </a:p>
          <a:p>
            <a:pPr>
              <a:defRPr/>
            </a:pPr>
            <a:r>
              <a:rPr lang="en-US" sz="1400" kern="0" dirty="0">
                <a:latin typeface="Avenir Next LT Pro Demi" panose="020B0704020202020204" pitchFamily="34" charset="0"/>
              </a:rPr>
              <a:t>High sensitivity</a:t>
            </a:r>
          </a:p>
          <a:p>
            <a:pPr>
              <a:defRPr/>
            </a:pPr>
            <a:r>
              <a:rPr lang="en-US" sz="1400" kern="0" dirty="0">
                <a:latin typeface="Avenir Next LT Pro Demi" panose="020B0704020202020204" pitchFamily="34" charset="0"/>
              </a:rPr>
              <a:t>Early and rapid detection of defects, flaws, cracks etc.</a:t>
            </a:r>
          </a:p>
          <a:p>
            <a:pPr>
              <a:defRPr/>
            </a:pPr>
            <a:r>
              <a:rPr lang="en-US" sz="1400" kern="0" dirty="0">
                <a:latin typeface="Avenir Next LT Pro Demi" panose="020B0704020202020204" pitchFamily="34" charset="0"/>
              </a:rPr>
              <a:t>Cost reduction/Time reduction</a:t>
            </a:r>
          </a:p>
          <a:p>
            <a:pPr algn="just">
              <a:defRPr/>
            </a:pPr>
            <a:r>
              <a:rPr lang="en-US" sz="1400" kern="0" dirty="0">
                <a:latin typeface="Avenir Next LT Pro Demi" panose="020B0704020202020204" pitchFamily="34" charset="0"/>
              </a:rPr>
              <a:t>Minimization of plant downtime for inspection, no need for scanning the whole structural surface </a:t>
            </a:r>
          </a:p>
          <a:p>
            <a:pPr>
              <a:defRPr/>
            </a:pPr>
            <a:endParaRPr lang="en-US" sz="1600" b="1" kern="0" dirty="0"/>
          </a:p>
        </p:txBody>
      </p:sp>
      <p:sp>
        <p:nvSpPr>
          <p:cNvPr id="11" name="Content Placeholder 1">
            <a:extLst>
              <a:ext uri="{FF2B5EF4-FFF2-40B4-BE49-F238E27FC236}">
                <a16:creationId xmlns:a16="http://schemas.microsoft.com/office/drawing/2014/main" id="{E4114F5A-59F1-4075-819F-067CEFEF8F78}"/>
              </a:ext>
            </a:extLst>
          </p:cNvPr>
          <p:cNvSpPr txBox="1">
            <a:spLocks/>
          </p:cNvSpPr>
          <p:nvPr/>
        </p:nvSpPr>
        <p:spPr bwMode="auto">
          <a:xfrm>
            <a:off x="0" y="5229200"/>
            <a:ext cx="9144000" cy="1206411"/>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rgbClr val="4C6B66"/>
              </a:buClr>
              <a:buSzPct val="80000"/>
              <a:buFont typeface="Wingdings" panose="05000000000000000000" pitchFamily="2" charset="2"/>
              <a:buChar char="o"/>
              <a:defRPr sz="2800" b="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4C6B66"/>
              </a:buClr>
              <a:buChar char="–"/>
              <a:defRPr sz="2800" b="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4C6B66"/>
              </a:buClr>
              <a:buSzPct val="65000"/>
              <a:buFont typeface="Wingdings" panose="05000000000000000000" pitchFamily="2" charset="2"/>
              <a:buChar char="o"/>
              <a:defRPr sz="2800" b="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4C6B66"/>
              </a:buClr>
              <a:buSzPct val="80000"/>
              <a:buChar char="–"/>
              <a:defRPr sz="2800" b="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4C6B66"/>
              </a:buClr>
              <a:buSzPct val="90000"/>
              <a:buChar char="»"/>
              <a:defRPr sz="2800" b="0">
                <a:solidFill>
                  <a:schemeClr val="bg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a:lstStyle>
          <a:p>
            <a:pPr marL="0" indent="0">
              <a:buFont typeface="Wingdings" panose="05000000000000000000" pitchFamily="2" charset="2"/>
              <a:buNone/>
              <a:defRPr/>
            </a:pPr>
            <a:r>
              <a:rPr lang="en-US" sz="1800" b="1" kern="0" dirty="0">
                <a:solidFill>
                  <a:srgbClr val="FFFF00"/>
                </a:solidFill>
                <a:latin typeface="Avenir Next LT Pro Demi" panose="020B0704020202020204" pitchFamily="34" charset="0"/>
              </a:rPr>
              <a:t>	Limitation</a:t>
            </a:r>
          </a:p>
          <a:p>
            <a:pPr lvl="1" algn="just">
              <a:defRPr/>
            </a:pPr>
            <a:r>
              <a:rPr lang="en-US" sz="1400" kern="0" dirty="0">
                <a:solidFill>
                  <a:srgbClr val="FFFF00"/>
                </a:solidFill>
                <a:latin typeface="Avenir Next LT Pro Demi" panose="020B0704020202020204" pitchFamily="34" charset="0"/>
              </a:rPr>
              <a:t>AE alone allows only for location of defect, but not size and shape</a:t>
            </a:r>
          </a:p>
          <a:p>
            <a:pPr lvl="1" algn="just">
              <a:defRPr/>
            </a:pPr>
            <a:r>
              <a:rPr lang="en-US" sz="1400" kern="0" dirty="0">
                <a:solidFill>
                  <a:srgbClr val="FFFF00"/>
                </a:solidFill>
                <a:latin typeface="Avenir Next LT Pro Demi" panose="020B0704020202020204" pitchFamily="34" charset="0"/>
              </a:rPr>
              <a:t>Sensitivity to environmental noise and mechanical noise is a major disadvantage of this method.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TextBox 12">
            <a:extLst>
              <a:ext uri="{FF2B5EF4-FFF2-40B4-BE49-F238E27FC236}">
                <a16:creationId xmlns:a16="http://schemas.microsoft.com/office/drawing/2014/main" id="{E9A11BB7-F4C4-41F4-B1C0-88B94DC97BC6}"/>
              </a:ext>
            </a:extLst>
          </p:cNvPr>
          <p:cNvSpPr txBox="1">
            <a:spLocks noChangeArrowheads="1"/>
          </p:cNvSpPr>
          <p:nvPr/>
        </p:nvSpPr>
        <p:spPr bwMode="auto">
          <a:xfrm>
            <a:off x="397423" y="997483"/>
            <a:ext cx="7973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marL="0" indent="0" algn="ctr">
              <a:spcBef>
                <a:spcPct val="0"/>
              </a:spcBef>
              <a:buClrTx/>
              <a:buSzTx/>
              <a:buNone/>
            </a:pPr>
            <a:r>
              <a:rPr lang="en-GB" altLang="en-US" sz="1400" b="0" dirty="0">
                <a:solidFill>
                  <a:srgbClr val="006490"/>
                </a:solidFill>
                <a:latin typeface="Avenir Next LT Pro Demi" panose="020B0704020202020204" pitchFamily="34" charset="0"/>
              </a:rPr>
              <a:t>Typical chemical composition Austenitic cast manganese steel (in </a:t>
            </a:r>
            <a:r>
              <a:rPr lang="en-GB" altLang="en-US" sz="1400" b="0" dirty="0" err="1">
                <a:solidFill>
                  <a:srgbClr val="006490"/>
                </a:solidFill>
                <a:latin typeface="Avenir Next LT Pro Demi" panose="020B0704020202020204" pitchFamily="34" charset="0"/>
              </a:rPr>
              <a:t>wt</a:t>
            </a:r>
            <a:r>
              <a:rPr lang="en-GB" altLang="en-US" sz="1400" b="0" dirty="0">
                <a:solidFill>
                  <a:srgbClr val="006490"/>
                </a:solidFill>
                <a:latin typeface="Avenir Next LT Pro Demi" panose="020B0704020202020204" pitchFamily="34" charset="0"/>
              </a:rPr>
              <a:t> %).</a:t>
            </a:r>
          </a:p>
        </p:txBody>
      </p:sp>
      <p:sp>
        <p:nvSpPr>
          <p:cNvPr id="16" name="Title 1">
            <a:extLst>
              <a:ext uri="{FF2B5EF4-FFF2-40B4-BE49-F238E27FC236}">
                <a16:creationId xmlns:a16="http://schemas.microsoft.com/office/drawing/2014/main" id="{6C06FFBD-363B-45D4-8B37-5FC5234DACA1}"/>
              </a:ext>
            </a:extLst>
          </p:cNvPr>
          <p:cNvSpPr>
            <a:spLocks noGrp="1" noChangeArrowheads="1"/>
          </p:cNvSpPr>
          <p:nvPr>
            <p:ph type="title"/>
          </p:nvPr>
        </p:nvSpPr>
        <p:spPr>
          <a:xfrm>
            <a:off x="773117" y="48405"/>
            <a:ext cx="7597765" cy="854224"/>
          </a:xfrm>
        </p:spPr>
        <p:txBody>
          <a:bodyPr/>
          <a:lstStyle/>
          <a:p>
            <a:pPr algn="ctr"/>
            <a:r>
              <a:rPr lang="en-US" altLang="en-US" sz="2800" dirty="0">
                <a:latin typeface="Avenir Next LT Pro Demi" panose="020B0604020202020204" pitchFamily="34" charset="0"/>
                <a:cs typeface="Georgia" panose="02040502050405020303" pitchFamily="18" charset="0"/>
              </a:rPr>
              <a:t>MATERIAL AND SPECIMEN</a:t>
            </a:r>
          </a:p>
        </p:txBody>
      </p:sp>
      <p:pic>
        <p:nvPicPr>
          <p:cNvPr id="3" name="Picture 2">
            <a:extLst>
              <a:ext uri="{FF2B5EF4-FFF2-40B4-BE49-F238E27FC236}">
                <a16:creationId xmlns:a16="http://schemas.microsoft.com/office/drawing/2014/main" id="{44FAAF7F-188D-41D3-A3C1-B506B6B88831}"/>
              </a:ext>
            </a:extLst>
          </p:cNvPr>
          <p:cNvPicPr>
            <a:picLocks noChangeAspect="1"/>
          </p:cNvPicPr>
          <p:nvPr/>
        </p:nvPicPr>
        <p:blipFill>
          <a:blip r:embed="rId3"/>
          <a:stretch>
            <a:fillRect/>
          </a:stretch>
        </p:blipFill>
        <p:spPr>
          <a:xfrm>
            <a:off x="1257018" y="1309449"/>
            <a:ext cx="6120680" cy="562481"/>
          </a:xfrm>
          <a:prstGeom prst="rect">
            <a:avLst/>
          </a:prstGeom>
        </p:spPr>
      </p:pic>
      <p:pic>
        <p:nvPicPr>
          <p:cNvPr id="11" name="Picture 10">
            <a:extLst>
              <a:ext uri="{FF2B5EF4-FFF2-40B4-BE49-F238E27FC236}">
                <a16:creationId xmlns:a16="http://schemas.microsoft.com/office/drawing/2014/main" id="{33D99900-3605-4468-9F37-04F78B58D900}"/>
              </a:ext>
            </a:extLst>
          </p:cNvPr>
          <p:cNvPicPr>
            <a:picLocks noChangeAspect="1"/>
          </p:cNvPicPr>
          <p:nvPr/>
        </p:nvPicPr>
        <p:blipFill>
          <a:blip r:embed="rId4"/>
          <a:stretch>
            <a:fillRect/>
          </a:stretch>
        </p:blipFill>
        <p:spPr>
          <a:xfrm>
            <a:off x="3762370" y="2046198"/>
            <a:ext cx="4608512" cy="1881858"/>
          </a:xfrm>
          <a:prstGeom prst="rect">
            <a:avLst/>
          </a:prstGeom>
        </p:spPr>
      </p:pic>
      <p:sp>
        <p:nvSpPr>
          <p:cNvPr id="17" name="TextBox 12">
            <a:extLst>
              <a:ext uri="{FF2B5EF4-FFF2-40B4-BE49-F238E27FC236}">
                <a16:creationId xmlns:a16="http://schemas.microsoft.com/office/drawing/2014/main" id="{DB8B19F5-EA83-470F-922A-5D3EAA1FE960}"/>
              </a:ext>
            </a:extLst>
          </p:cNvPr>
          <p:cNvSpPr txBox="1">
            <a:spLocks noChangeArrowheads="1"/>
          </p:cNvSpPr>
          <p:nvPr/>
        </p:nvSpPr>
        <p:spPr bwMode="auto">
          <a:xfrm>
            <a:off x="215516" y="4025724"/>
            <a:ext cx="8712967" cy="52322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SEM micrographs of the metallographic samples and schematic of austenitic microstructure showing austenite phase, grain boundary, and carbide precipitation in the grain.</a:t>
            </a:r>
            <a:endParaRPr lang="en-GB" altLang="en-US" sz="1400" dirty="0">
              <a:solidFill>
                <a:srgbClr val="000000"/>
              </a:solidFill>
              <a:latin typeface="+mj-lt"/>
            </a:endParaRPr>
          </a:p>
        </p:txBody>
      </p:sp>
      <p:pic>
        <p:nvPicPr>
          <p:cNvPr id="15" name="Picture 14">
            <a:extLst>
              <a:ext uri="{FF2B5EF4-FFF2-40B4-BE49-F238E27FC236}">
                <a16:creationId xmlns:a16="http://schemas.microsoft.com/office/drawing/2014/main" id="{31E60762-BDEA-4344-A287-1A44D6048B28}"/>
              </a:ext>
            </a:extLst>
          </p:cNvPr>
          <p:cNvPicPr>
            <a:picLocks noChangeAspect="1"/>
          </p:cNvPicPr>
          <p:nvPr/>
        </p:nvPicPr>
        <p:blipFill>
          <a:blip r:embed="rId5"/>
          <a:stretch>
            <a:fillRect/>
          </a:stretch>
        </p:blipFill>
        <p:spPr>
          <a:xfrm>
            <a:off x="2049106" y="4592394"/>
            <a:ext cx="4536504" cy="1221366"/>
          </a:xfrm>
          <a:prstGeom prst="rect">
            <a:avLst/>
          </a:prstGeom>
        </p:spPr>
      </p:pic>
      <p:sp>
        <p:nvSpPr>
          <p:cNvPr id="21" name="TextBox 12">
            <a:extLst>
              <a:ext uri="{FF2B5EF4-FFF2-40B4-BE49-F238E27FC236}">
                <a16:creationId xmlns:a16="http://schemas.microsoft.com/office/drawing/2014/main" id="{E3D30F60-0BAB-4FBE-AFBE-3FF812D3C70D}"/>
              </a:ext>
            </a:extLst>
          </p:cNvPr>
          <p:cNvSpPr txBox="1">
            <a:spLocks noChangeArrowheads="1"/>
          </p:cNvSpPr>
          <p:nvPr/>
        </p:nvSpPr>
        <p:spPr bwMode="auto">
          <a:xfrm>
            <a:off x="3401" y="5749592"/>
            <a:ext cx="9144000" cy="738664"/>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Single edge-notch specimen extraction in a three-point bending test.</a:t>
            </a:r>
          </a:p>
          <a:p>
            <a:pPr algn="ctr">
              <a:spcBef>
                <a:spcPct val="0"/>
              </a:spcBef>
              <a:buClrTx/>
              <a:buSzTx/>
              <a:buFontTx/>
              <a:buNone/>
            </a:pPr>
            <a:endParaRPr lang="en-US" altLang="en-US" sz="1400" dirty="0">
              <a:solidFill>
                <a:srgbClr val="000000"/>
              </a:solidFill>
              <a:latin typeface="+mj-lt"/>
            </a:endParaRPr>
          </a:p>
          <a:p>
            <a:pPr algn="ctr">
              <a:spcBef>
                <a:spcPct val="0"/>
              </a:spcBef>
              <a:buClrTx/>
              <a:buSzTx/>
              <a:buFontTx/>
              <a:buNone/>
            </a:pPr>
            <a:endParaRPr lang="en-US" altLang="en-US" sz="1400" dirty="0">
              <a:solidFill>
                <a:srgbClr val="000000"/>
              </a:solidFill>
              <a:latin typeface="+mj-lt"/>
            </a:endParaRPr>
          </a:p>
        </p:txBody>
      </p:sp>
      <p:pic>
        <p:nvPicPr>
          <p:cNvPr id="18" name="Picture 17">
            <a:extLst>
              <a:ext uri="{FF2B5EF4-FFF2-40B4-BE49-F238E27FC236}">
                <a16:creationId xmlns:a16="http://schemas.microsoft.com/office/drawing/2014/main" id="{B1BE4484-BAF2-4D0D-A2E1-72A9CCDF48A6}"/>
              </a:ext>
            </a:extLst>
          </p:cNvPr>
          <p:cNvPicPr>
            <a:picLocks noChangeAspect="1"/>
          </p:cNvPicPr>
          <p:nvPr/>
        </p:nvPicPr>
        <p:blipFill rotWithShape="1">
          <a:blip r:embed="rId6"/>
          <a:srcRect l="-1768" t="-490" r="52725" b="490"/>
          <a:stretch/>
        </p:blipFill>
        <p:spPr>
          <a:xfrm>
            <a:off x="738034" y="2069049"/>
            <a:ext cx="2976491" cy="18590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C06FFBD-363B-45D4-8B37-5FC5234DACA1}"/>
              </a:ext>
            </a:extLst>
          </p:cNvPr>
          <p:cNvSpPr>
            <a:spLocks noGrp="1" noChangeArrowheads="1"/>
          </p:cNvSpPr>
          <p:nvPr>
            <p:ph type="title"/>
          </p:nvPr>
        </p:nvSpPr>
        <p:spPr>
          <a:xfrm>
            <a:off x="773115" y="116632"/>
            <a:ext cx="7597765" cy="854224"/>
          </a:xfrm>
        </p:spPr>
        <p:txBody>
          <a:bodyPr/>
          <a:lstStyle/>
          <a:p>
            <a:pPr algn="ctr"/>
            <a:r>
              <a:rPr lang="en-US" altLang="en-US" sz="2800" dirty="0">
                <a:latin typeface="Avenir Next LT Pro Demi" panose="020B0604020202020204" pitchFamily="34" charset="0"/>
                <a:cs typeface="Georgia" panose="02040502050405020303" pitchFamily="18" charset="0"/>
              </a:rPr>
              <a:t>MATERIAL</a:t>
            </a:r>
          </a:p>
        </p:txBody>
      </p:sp>
      <p:sp>
        <p:nvSpPr>
          <p:cNvPr id="9" name="TextBox 12">
            <a:extLst>
              <a:ext uri="{FF2B5EF4-FFF2-40B4-BE49-F238E27FC236}">
                <a16:creationId xmlns:a16="http://schemas.microsoft.com/office/drawing/2014/main" id="{B7F5BD34-24EF-4994-A0FE-B3E026AEF2D2}"/>
              </a:ext>
            </a:extLst>
          </p:cNvPr>
          <p:cNvSpPr txBox="1">
            <a:spLocks noChangeArrowheads="1"/>
          </p:cNvSpPr>
          <p:nvPr/>
        </p:nvSpPr>
        <p:spPr bwMode="auto">
          <a:xfrm>
            <a:off x="1475656" y="5128818"/>
            <a:ext cx="5864349" cy="307777"/>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en-US" sz="1400" dirty="0">
                <a:solidFill>
                  <a:srgbClr val="000000"/>
                </a:solidFill>
                <a:latin typeface="+mj-lt"/>
              </a:rPr>
              <a:t>X-ray diffraction patterns of tested of austenitic cast manganese steel.</a:t>
            </a:r>
            <a:endParaRPr lang="en-GB" altLang="en-US" sz="1400" dirty="0">
              <a:solidFill>
                <a:srgbClr val="000000"/>
              </a:solidFill>
              <a:latin typeface="+mj-lt"/>
            </a:endParaRPr>
          </a:p>
        </p:txBody>
      </p:sp>
      <p:grpSp>
        <p:nvGrpSpPr>
          <p:cNvPr id="14" name="Group 13">
            <a:extLst>
              <a:ext uri="{FF2B5EF4-FFF2-40B4-BE49-F238E27FC236}">
                <a16:creationId xmlns:a16="http://schemas.microsoft.com/office/drawing/2014/main" id="{D6FC012F-C728-40B8-A6C9-12AB27BE4A4D}"/>
              </a:ext>
            </a:extLst>
          </p:cNvPr>
          <p:cNvGrpSpPr/>
          <p:nvPr/>
        </p:nvGrpSpPr>
        <p:grpSpPr>
          <a:xfrm>
            <a:off x="805327" y="1168378"/>
            <a:ext cx="7533343" cy="3960440"/>
            <a:chOff x="805327" y="1168378"/>
            <a:chExt cx="7533343" cy="3960440"/>
          </a:xfrm>
        </p:grpSpPr>
        <p:pic>
          <p:nvPicPr>
            <p:cNvPr id="4" name="Picture 3">
              <a:extLst>
                <a:ext uri="{FF2B5EF4-FFF2-40B4-BE49-F238E27FC236}">
                  <a16:creationId xmlns:a16="http://schemas.microsoft.com/office/drawing/2014/main" id="{0F970760-FDB5-4C7E-9F9A-CB32DE212639}"/>
                </a:ext>
              </a:extLst>
            </p:cNvPr>
            <p:cNvPicPr>
              <a:picLocks noChangeAspect="1"/>
            </p:cNvPicPr>
            <p:nvPr/>
          </p:nvPicPr>
          <p:blipFill>
            <a:blip r:embed="rId3"/>
            <a:stretch>
              <a:fillRect/>
            </a:stretch>
          </p:blipFill>
          <p:spPr>
            <a:xfrm>
              <a:off x="805327" y="1168378"/>
              <a:ext cx="7533343" cy="3960440"/>
            </a:xfrm>
            <a:prstGeom prst="rect">
              <a:avLst/>
            </a:prstGeom>
          </p:spPr>
        </p:pic>
        <p:sp>
          <p:nvSpPr>
            <p:cNvPr id="5" name="Rectangle: Rounded Corners 4">
              <a:extLst>
                <a:ext uri="{FF2B5EF4-FFF2-40B4-BE49-F238E27FC236}">
                  <a16:creationId xmlns:a16="http://schemas.microsoft.com/office/drawing/2014/main" id="{D31EF364-966E-4EE0-8758-AE46F60293FE}"/>
                </a:ext>
              </a:extLst>
            </p:cNvPr>
            <p:cNvSpPr/>
            <p:nvPr/>
          </p:nvSpPr>
          <p:spPr bwMode="auto">
            <a:xfrm>
              <a:off x="2051720" y="3717032"/>
              <a:ext cx="288032" cy="936104"/>
            </a:xfrm>
            <a:prstGeom prst="round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FAFF98B4-5486-4EC7-87C2-1825C3B75B04}"/>
                </a:ext>
              </a:extLst>
            </p:cNvPr>
            <p:cNvSpPr/>
            <p:nvPr/>
          </p:nvSpPr>
          <p:spPr bwMode="auto">
            <a:xfrm>
              <a:off x="4304222" y="3717032"/>
              <a:ext cx="288032" cy="936104"/>
            </a:xfrm>
            <a:prstGeom prst="round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BEAF8539-91F4-42D5-91B7-27E914B2112A}"/>
                </a:ext>
              </a:extLst>
            </p:cNvPr>
            <p:cNvSpPr txBox="1"/>
            <p:nvPr/>
          </p:nvSpPr>
          <p:spPr>
            <a:xfrm>
              <a:off x="2483768" y="2492896"/>
              <a:ext cx="1697812" cy="261610"/>
            </a:xfrm>
            <a:prstGeom prst="rect">
              <a:avLst/>
            </a:prstGeom>
            <a:solidFill>
              <a:schemeClr val="tx1"/>
            </a:solidFill>
          </p:spPr>
          <p:txBody>
            <a:bodyPr wrap="square" rtlCol="0">
              <a:spAutoFit/>
            </a:bodyPr>
            <a:lstStyle/>
            <a:p>
              <a:r>
                <a:rPr lang="en-US" sz="1100" dirty="0">
                  <a:solidFill>
                    <a:srgbClr val="FF0000"/>
                  </a:solidFill>
                  <a:latin typeface="+mj-lt"/>
                </a:rPr>
                <a:t>primary carbide formed</a:t>
              </a:r>
              <a:endParaRPr lang="en-GB" sz="1100" dirty="0">
                <a:solidFill>
                  <a:srgbClr val="FF0000"/>
                </a:solidFill>
                <a:latin typeface="+mj-lt"/>
              </a:endParaRPr>
            </a:p>
          </p:txBody>
        </p:sp>
        <p:cxnSp>
          <p:nvCxnSpPr>
            <p:cNvPr id="8" name="Straight Arrow Connector 7">
              <a:extLst>
                <a:ext uri="{FF2B5EF4-FFF2-40B4-BE49-F238E27FC236}">
                  <a16:creationId xmlns:a16="http://schemas.microsoft.com/office/drawing/2014/main" id="{B6EF4930-D1A8-4BBA-899B-7C4A8480396D}"/>
                </a:ext>
              </a:extLst>
            </p:cNvPr>
            <p:cNvCxnSpPr/>
            <p:nvPr/>
          </p:nvCxnSpPr>
          <p:spPr bwMode="auto">
            <a:xfrm flipH="1">
              <a:off x="2195736" y="2754506"/>
              <a:ext cx="1136938" cy="962526"/>
            </a:xfrm>
            <a:prstGeom prst="straightConnector1">
              <a:avLst/>
            </a:prstGeom>
            <a:solidFill>
              <a:schemeClr val="accent1"/>
            </a:solidFill>
            <a:ln w="9525" cap="flat" cmpd="sng" algn="ctr">
              <a:solidFill>
                <a:srgbClr val="FF0000"/>
              </a:solidFill>
              <a:prstDash val="dash"/>
              <a:round/>
              <a:headEnd type="none" w="med" len="med"/>
              <a:tailEnd type="triangle"/>
            </a:ln>
            <a:effectLst/>
          </p:spPr>
        </p:cxnSp>
        <p:cxnSp>
          <p:nvCxnSpPr>
            <p:cNvPr id="15" name="Straight Arrow Connector 14">
              <a:extLst>
                <a:ext uri="{FF2B5EF4-FFF2-40B4-BE49-F238E27FC236}">
                  <a16:creationId xmlns:a16="http://schemas.microsoft.com/office/drawing/2014/main" id="{B366B93C-76FE-4A0A-A30D-9A7CA995CC03}"/>
                </a:ext>
              </a:extLst>
            </p:cNvPr>
            <p:cNvCxnSpPr>
              <a:cxnSpLocks/>
            </p:cNvCxnSpPr>
            <p:nvPr/>
          </p:nvCxnSpPr>
          <p:spPr bwMode="auto">
            <a:xfrm>
              <a:off x="3332674" y="2754506"/>
              <a:ext cx="1136938" cy="962526"/>
            </a:xfrm>
            <a:prstGeom prst="straightConnector1">
              <a:avLst/>
            </a:prstGeom>
            <a:solidFill>
              <a:schemeClr val="accent1"/>
            </a:solidFill>
            <a:ln w="9525" cap="flat" cmpd="sng" algn="ctr">
              <a:solidFill>
                <a:srgbClr val="FF0000"/>
              </a:solidFill>
              <a:prstDash val="dash"/>
              <a:round/>
              <a:headEnd type="none" w="med" len="med"/>
              <a:tailEnd type="triangle"/>
            </a:ln>
            <a:effectLst/>
          </p:spPr>
        </p:cxnSp>
      </p:grpSp>
    </p:spTree>
    <p:extLst>
      <p:ext uri="{BB962C8B-B14F-4D97-AF65-F5344CB8AC3E}">
        <p14:creationId xmlns:p14="http://schemas.microsoft.com/office/powerpoint/2010/main" val="299630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F82730C-627F-4BB8-9767-C9EEFB51E33D}"/>
              </a:ext>
            </a:extLst>
          </p:cNvPr>
          <p:cNvPicPr>
            <a:picLocks noChangeAspect="1"/>
          </p:cNvPicPr>
          <p:nvPr/>
        </p:nvPicPr>
        <p:blipFill rotWithShape="1">
          <a:blip r:embed="rId3">
            <a:extLst>
              <a:ext uri="{28A0092B-C50C-407E-A947-70E740481C1C}">
                <a14:useLocalDpi xmlns:a14="http://schemas.microsoft.com/office/drawing/2010/main" val="0"/>
              </a:ext>
            </a:extLst>
          </a:blip>
          <a:srcRect t="9009"/>
          <a:stretch/>
        </p:blipFill>
        <p:spPr bwMode="auto">
          <a:xfrm>
            <a:off x="494777" y="1154003"/>
            <a:ext cx="2736304" cy="454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C9ED4FE8-656D-40FD-858E-2E56B182CB14}"/>
              </a:ext>
            </a:extLst>
          </p:cNvPr>
          <p:cNvSpPr>
            <a:spLocks noGrp="1" noChangeArrowheads="1"/>
          </p:cNvSpPr>
          <p:nvPr>
            <p:ph type="title"/>
          </p:nvPr>
        </p:nvSpPr>
        <p:spPr>
          <a:xfrm>
            <a:off x="251520" y="5703997"/>
            <a:ext cx="3222818" cy="854224"/>
          </a:xfrm>
        </p:spPr>
        <p:txBody>
          <a:bodyPr/>
          <a:lstStyle/>
          <a:p>
            <a:pPr algn="ctr"/>
            <a:r>
              <a:rPr lang="en-US" altLang="en-US" sz="2000" dirty="0">
                <a:solidFill>
                  <a:srgbClr val="FF0000"/>
                </a:solidFill>
                <a:latin typeface="Avenir Next LT Pro Demi" panose="020B0604020202020204" pitchFamily="34" charset="0"/>
                <a:cs typeface="Georgia" panose="02040502050405020303" pitchFamily="18" charset="0"/>
              </a:rPr>
              <a:t>PRE-CRACKING</a:t>
            </a:r>
          </a:p>
        </p:txBody>
      </p:sp>
      <p:sp>
        <p:nvSpPr>
          <p:cNvPr id="13" name="Title 1">
            <a:extLst>
              <a:ext uri="{FF2B5EF4-FFF2-40B4-BE49-F238E27FC236}">
                <a16:creationId xmlns:a16="http://schemas.microsoft.com/office/drawing/2014/main" id="{86BCA61D-9DF7-439B-AB76-E41D5BE4EF6E}"/>
              </a:ext>
            </a:extLst>
          </p:cNvPr>
          <p:cNvSpPr txBox="1">
            <a:spLocks noChangeArrowheads="1"/>
          </p:cNvSpPr>
          <p:nvPr/>
        </p:nvSpPr>
        <p:spPr bwMode="auto">
          <a:xfrm>
            <a:off x="3932701" y="908720"/>
            <a:ext cx="3960440"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000" b="0" kern="0" dirty="0">
                <a:solidFill>
                  <a:srgbClr val="FF0000"/>
                </a:solidFill>
                <a:latin typeface="Avenir Next LT Pro Demi" panose="020B0604020202020204" pitchFamily="34" charset="0"/>
                <a:cs typeface="Georgia" panose="02040502050405020303" pitchFamily="18" charset="0"/>
              </a:rPr>
              <a:t>FATIGUE TESTING</a:t>
            </a:r>
          </a:p>
        </p:txBody>
      </p:sp>
      <p:sp>
        <p:nvSpPr>
          <p:cNvPr id="15" name="Title 1">
            <a:extLst>
              <a:ext uri="{FF2B5EF4-FFF2-40B4-BE49-F238E27FC236}">
                <a16:creationId xmlns:a16="http://schemas.microsoft.com/office/drawing/2014/main" id="{70D46BCC-033D-4CF9-9ACA-8D4CCF5C1E04}"/>
              </a:ext>
            </a:extLst>
          </p:cNvPr>
          <p:cNvSpPr txBox="1">
            <a:spLocks noChangeArrowheads="1"/>
          </p:cNvSpPr>
          <p:nvPr/>
        </p:nvSpPr>
        <p:spPr bwMode="auto">
          <a:xfrm>
            <a:off x="773117" y="48405"/>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Experimental</a:t>
            </a:r>
          </a:p>
        </p:txBody>
      </p:sp>
      <p:pic>
        <p:nvPicPr>
          <p:cNvPr id="3" name="Picture 2">
            <a:extLst>
              <a:ext uri="{FF2B5EF4-FFF2-40B4-BE49-F238E27FC236}">
                <a16:creationId xmlns:a16="http://schemas.microsoft.com/office/drawing/2014/main" id="{6C965A46-2E4F-4B1B-B0C0-9ADEADD5C183}"/>
              </a:ext>
            </a:extLst>
          </p:cNvPr>
          <p:cNvPicPr>
            <a:picLocks noChangeAspect="1"/>
          </p:cNvPicPr>
          <p:nvPr/>
        </p:nvPicPr>
        <p:blipFill>
          <a:blip r:embed="rId4"/>
          <a:stretch>
            <a:fillRect/>
          </a:stretch>
        </p:blipFill>
        <p:spPr>
          <a:xfrm>
            <a:off x="3474338" y="1556792"/>
            <a:ext cx="5305772" cy="40058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D46BCC-033D-4CF9-9ACA-8D4CCF5C1E04}"/>
              </a:ext>
            </a:extLst>
          </p:cNvPr>
          <p:cNvSpPr txBox="1">
            <a:spLocks noChangeArrowheads="1"/>
          </p:cNvSpPr>
          <p:nvPr/>
        </p:nvSpPr>
        <p:spPr bwMode="auto">
          <a:xfrm>
            <a:off x="773117" y="188640"/>
            <a:ext cx="7597765"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Experimental Set-up</a:t>
            </a:r>
          </a:p>
        </p:txBody>
      </p:sp>
      <p:pic>
        <p:nvPicPr>
          <p:cNvPr id="8" name="Picture 7">
            <a:extLst>
              <a:ext uri="{FF2B5EF4-FFF2-40B4-BE49-F238E27FC236}">
                <a16:creationId xmlns:a16="http://schemas.microsoft.com/office/drawing/2014/main" id="{2A44AB0F-F275-4762-8275-30210B78B8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3751" y="908720"/>
            <a:ext cx="7562705" cy="3024336"/>
          </a:xfrm>
          <a:prstGeom prst="rect">
            <a:avLst/>
          </a:prstGeom>
          <a:noFill/>
        </p:spPr>
      </p:pic>
      <p:pic>
        <p:nvPicPr>
          <p:cNvPr id="4" name="Picture 3">
            <a:extLst>
              <a:ext uri="{FF2B5EF4-FFF2-40B4-BE49-F238E27FC236}">
                <a16:creationId xmlns:a16="http://schemas.microsoft.com/office/drawing/2014/main" id="{9BA027A4-82CE-47BA-9AA8-A6F1BC27B691}"/>
              </a:ext>
            </a:extLst>
          </p:cNvPr>
          <p:cNvPicPr>
            <a:picLocks noChangeAspect="1"/>
          </p:cNvPicPr>
          <p:nvPr/>
        </p:nvPicPr>
        <p:blipFill>
          <a:blip r:embed="rId4"/>
          <a:stretch>
            <a:fillRect/>
          </a:stretch>
        </p:blipFill>
        <p:spPr>
          <a:xfrm>
            <a:off x="467544" y="3442561"/>
            <a:ext cx="4898679" cy="2709182"/>
          </a:xfrm>
          <a:prstGeom prst="rect">
            <a:avLst/>
          </a:prstGeom>
        </p:spPr>
      </p:pic>
      <p:sp>
        <p:nvSpPr>
          <p:cNvPr id="16" name="Title 1">
            <a:extLst>
              <a:ext uri="{FF2B5EF4-FFF2-40B4-BE49-F238E27FC236}">
                <a16:creationId xmlns:a16="http://schemas.microsoft.com/office/drawing/2014/main" id="{4C90B313-2975-4FA7-A29D-53C2A2F5439C}"/>
              </a:ext>
            </a:extLst>
          </p:cNvPr>
          <p:cNvSpPr txBox="1">
            <a:spLocks noChangeArrowheads="1"/>
          </p:cNvSpPr>
          <p:nvPr/>
        </p:nvSpPr>
        <p:spPr bwMode="auto">
          <a:xfrm>
            <a:off x="5148064" y="4615287"/>
            <a:ext cx="3384376"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AE Parameters</a:t>
            </a:r>
          </a:p>
        </p:txBody>
      </p:sp>
    </p:spTree>
    <p:extLst>
      <p:ext uri="{BB962C8B-B14F-4D97-AF65-F5344CB8AC3E}">
        <p14:creationId xmlns:p14="http://schemas.microsoft.com/office/powerpoint/2010/main" val="161297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8">
            <a:extLst>
              <a:ext uri="{FF2B5EF4-FFF2-40B4-BE49-F238E27FC236}">
                <a16:creationId xmlns:a16="http://schemas.microsoft.com/office/drawing/2014/main" id="{0E72C77E-5757-4F75-9762-654FEB9446BD}"/>
              </a:ext>
            </a:extLst>
          </p:cNvPr>
          <p:cNvSpPr>
            <a:spLocks noChangeArrowheads="1"/>
          </p:cNvSpPr>
          <p:nvPr/>
        </p:nvSpPr>
        <p:spPr bwMode="auto">
          <a:xfrm>
            <a:off x="5435600" y="1268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a:solidFill>
                <a:schemeClr val="tx1"/>
              </a:solidFill>
            </a:endParaRPr>
          </a:p>
        </p:txBody>
      </p:sp>
      <p:graphicFrame>
        <p:nvGraphicFramePr>
          <p:cNvPr id="20486" name="Object 3">
            <a:extLst>
              <a:ext uri="{FF2B5EF4-FFF2-40B4-BE49-F238E27FC236}">
                <a16:creationId xmlns:a16="http://schemas.microsoft.com/office/drawing/2014/main" id="{37433C01-D3F7-4E40-B184-815A9B4B9B00}"/>
              </a:ext>
            </a:extLst>
          </p:cNvPr>
          <p:cNvGraphicFramePr>
            <a:graphicFrameLocks noChangeAspect="1"/>
          </p:cNvGraphicFramePr>
          <p:nvPr>
            <p:extLst>
              <p:ext uri="{D42A27DB-BD31-4B8C-83A1-F6EECF244321}">
                <p14:modId xmlns:p14="http://schemas.microsoft.com/office/powerpoint/2010/main" val="1048363398"/>
              </p:ext>
            </p:extLst>
          </p:nvPr>
        </p:nvGraphicFramePr>
        <p:xfrm>
          <a:off x="947551" y="3694113"/>
          <a:ext cx="2390775" cy="1019175"/>
        </p:xfrm>
        <a:graphic>
          <a:graphicData uri="http://schemas.openxmlformats.org/presentationml/2006/ole">
            <mc:AlternateContent xmlns:mc="http://schemas.openxmlformats.org/markup-compatibility/2006">
              <mc:Choice xmlns:v="urn:schemas-microsoft-com:vml" Requires="v">
                <p:oleObj r:id="rId3" imgW="2108200" imgH="901700" progId="Equation.DSMT4">
                  <p:embed/>
                </p:oleObj>
              </mc:Choice>
              <mc:Fallback>
                <p:oleObj r:id="rId3" imgW="2108200" imgH="901700" progId="Equation.DSMT4">
                  <p:embed/>
                  <p:pic>
                    <p:nvPicPr>
                      <p:cNvPr id="20486" name="Object 3">
                        <a:extLst>
                          <a:ext uri="{FF2B5EF4-FFF2-40B4-BE49-F238E27FC236}">
                            <a16:creationId xmlns:a16="http://schemas.microsoft.com/office/drawing/2014/main" id="{37433C01-D3F7-4E40-B184-815A9B4B9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51" y="3694113"/>
                        <a:ext cx="23907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Box 12">
            <a:extLst>
              <a:ext uri="{FF2B5EF4-FFF2-40B4-BE49-F238E27FC236}">
                <a16:creationId xmlns:a16="http://schemas.microsoft.com/office/drawing/2014/main" id="{FCECC553-B51A-4A32-8BD2-0BF54DC1227C}"/>
              </a:ext>
            </a:extLst>
          </p:cNvPr>
          <p:cNvSpPr txBox="1">
            <a:spLocks noChangeArrowheads="1"/>
          </p:cNvSpPr>
          <p:nvPr/>
        </p:nvSpPr>
        <p:spPr bwMode="auto">
          <a:xfrm>
            <a:off x="285563" y="3094038"/>
            <a:ext cx="3921125" cy="461963"/>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en-US" sz="1200" b="0">
                <a:solidFill>
                  <a:srgbClr val="000000"/>
                </a:solidFill>
                <a:cs typeface="Calibri" panose="020F0502020204030204" pitchFamily="34" charset="0"/>
              </a:rPr>
              <a:t>The crack length (a) can be calculated using Johnson’s formula</a:t>
            </a:r>
          </a:p>
        </p:txBody>
      </p:sp>
      <p:sp>
        <p:nvSpPr>
          <p:cNvPr id="20488" name="Rectangle 20">
            <a:extLst>
              <a:ext uri="{FF2B5EF4-FFF2-40B4-BE49-F238E27FC236}">
                <a16:creationId xmlns:a16="http://schemas.microsoft.com/office/drawing/2014/main" id="{9BAF6579-75D6-4935-8E9D-2D9D247CCA11}"/>
              </a:ext>
            </a:extLst>
          </p:cNvPr>
          <p:cNvSpPr>
            <a:spLocks noChangeArrowheads="1"/>
          </p:cNvSpPr>
          <p:nvPr/>
        </p:nvSpPr>
        <p:spPr bwMode="auto">
          <a:xfrm>
            <a:off x="684213" y="449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a:solidFill>
                <a:schemeClr val="tx1"/>
              </a:solidFill>
            </a:endParaRPr>
          </a:p>
        </p:txBody>
      </p:sp>
      <p:graphicFrame>
        <p:nvGraphicFramePr>
          <p:cNvPr id="20489" name="Object 5">
            <a:extLst>
              <a:ext uri="{FF2B5EF4-FFF2-40B4-BE49-F238E27FC236}">
                <a16:creationId xmlns:a16="http://schemas.microsoft.com/office/drawing/2014/main" id="{030C7881-7B5D-4A30-A848-71F845E777D6}"/>
              </a:ext>
            </a:extLst>
          </p:cNvPr>
          <p:cNvGraphicFramePr>
            <a:graphicFrameLocks noChangeAspect="1"/>
          </p:cNvGraphicFramePr>
          <p:nvPr>
            <p:extLst>
              <p:ext uri="{D42A27DB-BD31-4B8C-83A1-F6EECF244321}">
                <p14:modId xmlns:p14="http://schemas.microsoft.com/office/powerpoint/2010/main" val="613857906"/>
              </p:ext>
            </p:extLst>
          </p:nvPr>
        </p:nvGraphicFramePr>
        <p:xfrm>
          <a:off x="318901" y="5129213"/>
          <a:ext cx="3648075" cy="990600"/>
        </p:xfrm>
        <a:graphic>
          <a:graphicData uri="http://schemas.openxmlformats.org/presentationml/2006/ole">
            <mc:AlternateContent xmlns:mc="http://schemas.openxmlformats.org/markup-compatibility/2006">
              <mc:Choice xmlns:v="urn:schemas-microsoft-com:vml" Requires="v">
                <p:oleObj r:id="rId5" imgW="3594100" imgH="977900" progId="Equation.DSMT4">
                  <p:embed/>
                </p:oleObj>
              </mc:Choice>
              <mc:Fallback>
                <p:oleObj r:id="rId5" imgW="3594100" imgH="977900" progId="Equation.DSMT4">
                  <p:embed/>
                  <p:pic>
                    <p:nvPicPr>
                      <p:cNvPr id="20489" name="Object 5">
                        <a:extLst>
                          <a:ext uri="{FF2B5EF4-FFF2-40B4-BE49-F238E27FC236}">
                            <a16:creationId xmlns:a16="http://schemas.microsoft.com/office/drawing/2014/main" id="{030C7881-7B5D-4A30-A848-71F845E77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01" y="5129213"/>
                        <a:ext cx="3648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TextBox 12">
            <a:extLst>
              <a:ext uri="{FF2B5EF4-FFF2-40B4-BE49-F238E27FC236}">
                <a16:creationId xmlns:a16="http://schemas.microsoft.com/office/drawing/2014/main" id="{BF0BE303-5501-4E79-93D6-8F21AF7899A4}"/>
              </a:ext>
            </a:extLst>
          </p:cNvPr>
          <p:cNvSpPr txBox="1">
            <a:spLocks noChangeArrowheads="1"/>
          </p:cNvSpPr>
          <p:nvPr/>
        </p:nvSpPr>
        <p:spPr bwMode="auto">
          <a:xfrm>
            <a:off x="306201" y="4786313"/>
            <a:ext cx="3900487" cy="277813"/>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GB" altLang="en-US" sz="1200" b="0">
                <a:solidFill>
                  <a:srgbClr val="000000"/>
                </a:solidFill>
                <a:cs typeface="Calibri" panose="020F0502020204030204" pitchFamily="34" charset="0"/>
              </a:rPr>
              <a:t>From Johnson’s formula, a can be obtained by solving</a:t>
            </a:r>
          </a:p>
        </p:txBody>
      </p:sp>
      <p:sp>
        <p:nvSpPr>
          <p:cNvPr id="20491" name="TextBox 12">
            <a:extLst>
              <a:ext uri="{FF2B5EF4-FFF2-40B4-BE49-F238E27FC236}">
                <a16:creationId xmlns:a16="http://schemas.microsoft.com/office/drawing/2014/main" id="{A1DEF4AC-AA9F-4C8E-BDCF-C48121F4F3E5}"/>
              </a:ext>
            </a:extLst>
          </p:cNvPr>
          <p:cNvSpPr txBox="1">
            <a:spLocks noChangeArrowheads="1"/>
          </p:cNvSpPr>
          <p:nvPr/>
        </p:nvSpPr>
        <p:spPr bwMode="auto">
          <a:xfrm>
            <a:off x="4355913" y="965201"/>
            <a:ext cx="4549775" cy="830262"/>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200" b="0" dirty="0">
                <a:solidFill>
                  <a:srgbClr val="000000"/>
                </a:solidFill>
                <a:highlight>
                  <a:srgbClr val="FFFF00"/>
                </a:highlight>
                <a:cs typeface="Calibri" panose="020F0502020204030204" pitchFamily="34" charset="0"/>
              </a:rPr>
              <a:t>The relationship of is the range of the stress intensity factor during the fatigue cycle (ΔK) to the crack growth rate (da/</a:t>
            </a:r>
            <a:r>
              <a:rPr lang="en-GB" altLang="en-US" sz="1200" b="0" dirty="0" err="1">
                <a:solidFill>
                  <a:srgbClr val="000000"/>
                </a:solidFill>
                <a:highlight>
                  <a:srgbClr val="FFFF00"/>
                </a:highlight>
                <a:cs typeface="Calibri" panose="020F0502020204030204" pitchFamily="34" charset="0"/>
              </a:rPr>
              <a:t>dN</a:t>
            </a:r>
            <a:r>
              <a:rPr lang="en-GB" altLang="en-US" sz="1200" b="0" dirty="0">
                <a:solidFill>
                  <a:srgbClr val="000000"/>
                </a:solidFill>
                <a:highlight>
                  <a:srgbClr val="FFFF00"/>
                </a:highlight>
                <a:cs typeface="Calibri" panose="020F0502020204030204" pitchFamily="34" charset="0"/>
              </a:rPr>
              <a:t>) between the rates of expansion of the cracks from low to high can be explained by the Paris’s - Erdogan law </a:t>
            </a:r>
          </a:p>
        </p:txBody>
      </p:sp>
      <p:sp>
        <p:nvSpPr>
          <p:cNvPr id="20492" name="Rectangle 24">
            <a:extLst>
              <a:ext uri="{FF2B5EF4-FFF2-40B4-BE49-F238E27FC236}">
                <a16:creationId xmlns:a16="http://schemas.microsoft.com/office/drawing/2014/main" id="{9DB52821-2167-4DE6-9BA7-B8D8756893E9}"/>
              </a:ext>
            </a:extLst>
          </p:cNvPr>
          <p:cNvSpPr>
            <a:spLocks noChangeArrowheads="1"/>
          </p:cNvSpPr>
          <p:nvPr/>
        </p:nvSpPr>
        <p:spPr bwMode="auto">
          <a:xfrm>
            <a:off x="5292725" y="157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a:solidFill>
                <a:schemeClr val="tx1"/>
              </a:solidFill>
            </a:endParaRPr>
          </a:p>
        </p:txBody>
      </p:sp>
      <p:graphicFrame>
        <p:nvGraphicFramePr>
          <p:cNvPr id="20493" name="Object 8">
            <a:extLst>
              <a:ext uri="{FF2B5EF4-FFF2-40B4-BE49-F238E27FC236}">
                <a16:creationId xmlns:a16="http://schemas.microsoft.com/office/drawing/2014/main" id="{28F57BA0-C680-4AD6-8635-3A54DC303055}"/>
              </a:ext>
            </a:extLst>
          </p:cNvPr>
          <p:cNvGraphicFramePr>
            <a:graphicFrameLocks noChangeAspect="1"/>
          </p:cNvGraphicFramePr>
          <p:nvPr>
            <p:extLst>
              <p:ext uri="{D42A27DB-BD31-4B8C-83A1-F6EECF244321}">
                <p14:modId xmlns:p14="http://schemas.microsoft.com/office/powerpoint/2010/main" val="2835205752"/>
              </p:ext>
            </p:extLst>
          </p:nvPr>
        </p:nvGraphicFramePr>
        <p:xfrm>
          <a:off x="5292538" y="1922463"/>
          <a:ext cx="3086100" cy="457200"/>
        </p:xfrm>
        <a:graphic>
          <a:graphicData uri="http://schemas.openxmlformats.org/presentationml/2006/ole">
            <mc:AlternateContent xmlns:mc="http://schemas.openxmlformats.org/markup-compatibility/2006">
              <mc:Choice xmlns:v="urn:schemas-microsoft-com:vml" Requires="v">
                <p:oleObj name="Equation" r:id="rId7" imgW="2857320" imgH="431640" progId="Equation.DSMT4">
                  <p:embed/>
                </p:oleObj>
              </mc:Choice>
              <mc:Fallback>
                <p:oleObj name="Equation" r:id="rId7" imgW="2857320" imgH="431640" progId="Equation.DSMT4">
                  <p:embed/>
                  <p:pic>
                    <p:nvPicPr>
                      <p:cNvPr id="20493" name="Object 8">
                        <a:extLst>
                          <a:ext uri="{FF2B5EF4-FFF2-40B4-BE49-F238E27FC236}">
                            <a16:creationId xmlns:a16="http://schemas.microsoft.com/office/drawing/2014/main" id="{28F57BA0-C680-4AD6-8635-3A54DC303055}"/>
                          </a:ext>
                        </a:extLst>
                      </p:cNvPr>
                      <p:cNvPicPr>
                        <a:picLocks noChangeAspect="1" noChangeArrowheads="1"/>
                      </p:cNvPicPr>
                      <p:nvPr/>
                    </p:nvPicPr>
                    <p:blipFill>
                      <a:blip r:embed="rId8"/>
                      <a:srcRect/>
                      <a:stretch>
                        <a:fillRect/>
                      </a:stretch>
                    </p:blipFill>
                    <p:spPr bwMode="auto">
                      <a:xfrm>
                        <a:off x="5292538" y="1922463"/>
                        <a:ext cx="308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4" name="TextBox 12">
            <a:extLst>
              <a:ext uri="{FF2B5EF4-FFF2-40B4-BE49-F238E27FC236}">
                <a16:creationId xmlns:a16="http://schemas.microsoft.com/office/drawing/2014/main" id="{2D5B4A71-543A-4478-9FC9-1FCA16A7834E}"/>
              </a:ext>
            </a:extLst>
          </p:cNvPr>
          <p:cNvSpPr txBox="1">
            <a:spLocks noChangeArrowheads="1"/>
          </p:cNvSpPr>
          <p:nvPr/>
        </p:nvSpPr>
        <p:spPr bwMode="auto">
          <a:xfrm>
            <a:off x="4355913" y="2487613"/>
            <a:ext cx="4573588" cy="83185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200" b="0" dirty="0">
                <a:solidFill>
                  <a:srgbClr val="000000"/>
                </a:solidFill>
                <a:cs typeface="Calibri" panose="020F0502020204030204" pitchFamily="34" charset="0"/>
              </a:rPr>
              <a:t>Where a is the crack length and da/</a:t>
            </a:r>
            <a:r>
              <a:rPr lang="en-GB" altLang="en-US" sz="1200" b="0" dirty="0" err="1">
                <a:solidFill>
                  <a:srgbClr val="000000"/>
                </a:solidFill>
                <a:cs typeface="Calibri" panose="020F0502020204030204" pitchFamily="34" charset="0"/>
              </a:rPr>
              <a:t>dN</a:t>
            </a:r>
            <a:r>
              <a:rPr lang="en-GB" altLang="en-US" sz="1200" b="0" dirty="0">
                <a:solidFill>
                  <a:srgbClr val="000000"/>
                </a:solidFill>
                <a:cs typeface="Calibri" panose="020F0502020204030204" pitchFamily="34" charset="0"/>
              </a:rPr>
              <a:t> is the crack growth rate, C and m are constants that particular on the material, environment and stress ratio, and ΔK is the range of the stress intensity factor during the fatigue cycle</a:t>
            </a:r>
          </a:p>
        </p:txBody>
      </p:sp>
      <p:sp>
        <p:nvSpPr>
          <p:cNvPr id="20495" name="Rectangle 26">
            <a:extLst>
              <a:ext uri="{FF2B5EF4-FFF2-40B4-BE49-F238E27FC236}">
                <a16:creationId xmlns:a16="http://schemas.microsoft.com/office/drawing/2014/main" id="{D98F6095-49D9-423B-A3C0-07B93888E827}"/>
              </a:ext>
            </a:extLst>
          </p:cNvPr>
          <p:cNvSpPr>
            <a:spLocks noChangeArrowheads="1"/>
          </p:cNvSpPr>
          <p:nvPr/>
        </p:nvSpPr>
        <p:spPr bwMode="auto">
          <a:xfrm>
            <a:off x="1692275" y="1795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a:solidFill>
                <a:schemeClr val="tx1"/>
              </a:solidFill>
            </a:endParaRPr>
          </a:p>
        </p:txBody>
      </p:sp>
      <p:graphicFrame>
        <p:nvGraphicFramePr>
          <p:cNvPr id="20496" name="Object 10">
            <a:extLst>
              <a:ext uri="{FF2B5EF4-FFF2-40B4-BE49-F238E27FC236}">
                <a16:creationId xmlns:a16="http://schemas.microsoft.com/office/drawing/2014/main" id="{C71CF0FE-4C6F-4BE9-B64A-1344D1BC947C}"/>
              </a:ext>
            </a:extLst>
          </p:cNvPr>
          <p:cNvGraphicFramePr>
            <a:graphicFrameLocks noChangeAspect="1"/>
          </p:cNvGraphicFramePr>
          <p:nvPr>
            <p:extLst>
              <p:ext uri="{D42A27DB-BD31-4B8C-83A1-F6EECF244321}">
                <p14:modId xmlns:p14="http://schemas.microsoft.com/office/powerpoint/2010/main" val="276699722"/>
              </p:ext>
            </p:extLst>
          </p:nvPr>
        </p:nvGraphicFramePr>
        <p:xfrm>
          <a:off x="5940238" y="3482976"/>
          <a:ext cx="1447800" cy="304800"/>
        </p:xfrm>
        <a:graphic>
          <a:graphicData uri="http://schemas.openxmlformats.org/presentationml/2006/ole">
            <mc:AlternateContent xmlns:mc="http://schemas.openxmlformats.org/markup-compatibility/2006">
              <mc:Choice xmlns:v="urn:schemas-microsoft-com:vml" Requires="v">
                <p:oleObj r:id="rId9" imgW="1091726" imgH="228501" progId="Equation.DSMT4">
                  <p:embed/>
                </p:oleObj>
              </mc:Choice>
              <mc:Fallback>
                <p:oleObj r:id="rId9" imgW="1091726" imgH="228501" progId="Equation.DSMT4">
                  <p:embed/>
                  <p:pic>
                    <p:nvPicPr>
                      <p:cNvPr id="20496" name="Object 10">
                        <a:extLst>
                          <a:ext uri="{FF2B5EF4-FFF2-40B4-BE49-F238E27FC236}">
                            <a16:creationId xmlns:a16="http://schemas.microsoft.com/office/drawing/2014/main" id="{C71CF0FE-4C6F-4BE9-B64A-1344D1BC94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238" y="3482976"/>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7" name="TextBox 12">
            <a:extLst>
              <a:ext uri="{FF2B5EF4-FFF2-40B4-BE49-F238E27FC236}">
                <a16:creationId xmlns:a16="http://schemas.microsoft.com/office/drawing/2014/main" id="{91FC7986-CD9F-4CCB-8DCF-8E159D895214}"/>
              </a:ext>
            </a:extLst>
          </p:cNvPr>
          <p:cNvSpPr txBox="1">
            <a:spLocks noChangeArrowheads="1"/>
          </p:cNvSpPr>
          <p:nvPr/>
        </p:nvSpPr>
        <p:spPr bwMode="auto">
          <a:xfrm>
            <a:off x="4355913" y="3867151"/>
            <a:ext cx="4537075" cy="647700"/>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200" b="0">
                <a:solidFill>
                  <a:srgbClr val="000000"/>
                </a:solidFill>
                <a:cs typeface="Calibri" panose="020F0502020204030204" pitchFamily="34" charset="0"/>
              </a:rPr>
              <a:t>For a specific geometry, KI coefficients are defined. The stress intensity factor (KI) at the crack tip of a three point bending sample is (Standard, 2008)</a:t>
            </a:r>
          </a:p>
        </p:txBody>
      </p:sp>
      <p:sp>
        <p:nvSpPr>
          <p:cNvPr id="20498" name="Rectangle 28">
            <a:extLst>
              <a:ext uri="{FF2B5EF4-FFF2-40B4-BE49-F238E27FC236}">
                <a16:creationId xmlns:a16="http://schemas.microsoft.com/office/drawing/2014/main" id="{AB6F33D3-7FF1-47A2-9AC3-3E2CB9BCB143}"/>
              </a:ext>
            </a:extLst>
          </p:cNvPr>
          <p:cNvSpPr>
            <a:spLocks noChangeArrowheads="1"/>
          </p:cNvSpPr>
          <p:nvPr/>
        </p:nvSpPr>
        <p:spPr bwMode="auto">
          <a:xfrm>
            <a:off x="4219575" y="439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n-US" altLang="en-US">
              <a:solidFill>
                <a:schemeClr val="tx1"/>
              </a:solidFill>
            </a:endParaRPr>
          </a:p>
        </p:txBody>
      </p:sp>
      <p:graphicFrame>
        <p:nvGraphicFramePr>
          <p:cNvPr id="20499" name="Object 12">
            <a:extLst>
              <a:ext uri="{FF2B5EF4-FFF2-40B4-BE49-F238E27FC236}">
                <a16:creationId xmlns:a16="http://schemas.microsoft.com/office/drawing/2014/main" id="{4C82A124-0EC0-4B71-8BCF-C59D58DEF592}"/>
              </a:ext>
            </a:extLst>
          </p:cNvPr>
          <p:cNvGraphicFramePr>
            <a:graphicFrameLocks noChangeAspect="1"/>
          </p:cNvGraphicFramePr>
          <p:nvPr>
            <p:extLst>
              <p:ext uri="{D42A27DB-BD31-4B8C-83A1-F6EECF244321}">
                <p14:modId xmlns:p14="http://schemas.microsoft.com/office/powerpoint/2010/main" val="1238068531"/>
              </p:ext>
            </p:extLst>
          </p:nvPr>
        </p:nvGraphicFramePr>
        <p:xfrm>
          <a:off x="4290626" y="4738689"/>
          <a:ext cx="4643821" cy="628757"/>
        </p:xfrm>
        <a:graphic>
          <a:graphicData uri="http://schemas.openxmlformats.org/presentationml/2006/ole">
            <mc:AlternateContent xmlns:mc="http://schemas.openxmlformats.org/markup-compatibility/2006">
              <mc:Choice xmlns:v="urn:schemas-microsoft-com:vml" Requires="v">
                <p:oleObj r:id="rId11" imgW="4737100" imgH="635000" progId="Equation.DSMT4">
                  <p:embed/>
                </p:oleObj>
              </mc:Choice>
              <mc:Fallback>
                <p:oleObj r:id="rId11" imgW="4737100" imgH="635000" progId="Equation.DSMT4">
                  <p:embed/>
                  <p:pic>
                    <p:nvPicPr>
                      <p:cNvPr id="20499" name="Object 12">
                        <a:extLst>
                          <a:ext uri="{FF2B5EF4-FFF2-40B4-BE49-F238E27FC236}">
                            <a16:creationId xmlns:a16="http://schemas.microsoft.com/office/drawing/2014/main" id="{4C82A124-0EC0-4B71-8BCF-C59D58DEF5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0626" y="4738689"/>
                        <a:ext cx="4643821" cy="628757"/>
                      </a:xfrm>
                      <a:prstGeom prst="rect">
                        <a:avLst/>
                      </a:prstGeom>
                      <a:noFill/>
                      <a:ln>
                        <a:noFill/>
                      </a:ln>
                    </p:spPr>
                  </p:pic>
                </p:oleObj>
              </mc:Fallback>
            </mc:AlternateContent>
          </a:graphicData>
        </a:graphic>
      </p:graphicFrame>
      <p:sp>
        <p:nvSpPr>
          <p:cNvPr id="20500" name="TextBox 12">
            <a:extLst>
              <a:ext uri="{FF2B5EF4-FFF2-40B4-BE49-F238E27FC236}">
                <a16:creationId xmlns:a16="http://schemas.microsoft.com/office/drawing/2014/main" id="{A78013BE-1C2A-4F69-BD61-B3E1423DDA49}"/>
              </a:ext>
            </a:extLst>
          </p:cNvPr>
          <p:cNvSpPr txBox="1">
            <a:spLocks noChangeArrowheads="1"/>
          </p:cNvSpPr>
          <p:nvPr/>
        </p:nvSpPr>
        <p:spPr bwMode="auto">
          <a:xfrm>
            <a:off x="4355913" y="5584826"/>
            <a:ext cx="4537075" cy="460375"/>
          </a:xfrm>
          <a:prstGeom prst="rect">
            <a:avLst/>
          </a:prstGeom>
          <a:solidFill>
            <a:srgbClr val="FFFF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C6B66"/>
              </a:buClr>
              <a:buSzPct val="80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1pPr>
            <a:lvl2pPr marL="742950" indent="-285750">
              <a:spcBef>
                <a:spcPct val="20000"/>
              </a:spcBef>
              <a:buClr>
                <a:srgbClr val="4C6B66"/>
              </a:buClr>
              <a:buChar char="–"/>
              <a:defRPr sz="28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4C6B66"/>
              </a:buClr>
              <a:buSzPct val="65000"/>
              <a:buFont typeface="Wingdings" panose="05000000000000000000" pitchFamily="2" charset="2"/>
              <a:buChar char="o"/>
              <a:defRPr sz="28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4C6B66"/>
              </a:buClr>
              <a:buSzPct val="80000"/>
              <a:buChar char="–"/>
              <a:defRPr sz="28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4C6B66"/>
              </a:buClr>
              <a:buSzPct val="90000"/>
              <a:buChar char="»"/>
              <a:defRPr sz="28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C6B66"/>
              </a:buClr>
              <a:buSzPct val="90000"/>
              <a:buChar char="»"/>
              <a:defRPr sz="2800">
                <a:solidFill>
                  <a:schemeClr val="bg1"/>
                </a:solidFill>
                <a:latin typeface="Arial" panose="020B0604020202020204" pitchFamily="34" charset="0"/>
                <a:ea typeface="MS PGothic" panose="020B0600070205080204" pitchFamily="34" charset="-128"/>
              </a:defRPr>
            </a:lvl9pPr>
          </a:lstStyle>
          <a:p>
            <a:pPr>
              <a:spcBef>
                <a:spcPct val="0"/>
              </a:spcBef>
              <a:buClrTx/>
              <a:buSzTx/>
              <a:buFontTx/>
              <a:buNone/>
            </a:pPr>
            <a:r>
              <a:rPr lang="en-GB" altLang="en-US" sz="1200" b="0">
                <a:solidFill>
                  <a:srgbClr val="000000"/>
                </a:solidFill>
                <a:cs typeface="Calibri" panose="020F0502020204030204" pitchFamily="34" charset="0"/>
              </a:rPr>
              <a:t>Where P is the applied load, B is the thickness of the specimen, a is the crack length, and W is the width of the specimen.</a:t>
            </a:r>
          </a:p>
        </p:txBody>
      </p:sp>
      <p:sp>
        <p:nvSpPr>
          <p:cNvPr id="21" name="Title 1">
            <a:extLst>
              <a:ext uri="{FF2B5EF4-FFF2-40B4-BE49-F238E27FC236}">
                <a16:creationId xmlns:a16="http://schemas.microsoft.com/office/drawing/2014/main" id="{746FCC37-B067-4187-A894-9742FB98F098}"/>
              </a:ext>
            </a:extLst>
          </p:cNvPr>
          <p:cNvSpPr txBox="1">
            <a:spLocks noChangeArrowheads="1"/>
          </p:cNvSpPr>
          <p:nvPr/>
        </p:nvSpPr>
        <p:spPr bwMode="auto">
          <a:xfrm>
            <a:off x="538881" y="57871"/>
            <a:ext cx="3433538"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DCPD</a:t>
            </a:r>
          </a:p>
        </p:txBody>
      </p:sp>
      <p:sp>
        <p:nvSpPr>
          <p:cNvPr id="22" name="Title 1">
            <a:extLst>
              <a:ext uri="{FF2B5EF4-FFF2-40B4-BE49-F238E27FC236}">
                <a16:creationId xmlns:a16="http://schemas.microsoft.com/office/drawing/2014/main" id="{28B956EB-2CF0-466F-8909-2769F4828630}"/>
              </a:ext>
            </a:extLst>
          </p:cNvPr>
          <p:cNvSpPr txBox="1">
            <a:spLocks noChangeArrowheads="1"/>
          </p:cNvSpPr>
          <p:nvPr/>
        </p:nvSpPr>
        <p:spPr bwMode="auto">
          <a:xfrm>
            <a:off x="4716016" y="68835"/>
            <a:ext cx="3433538"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A648F"/>
                </a:solidFill>
                <a:latin typeface="Georgia"/>
                <a:ea typeface="MS PGothic" pitchFamily="34" charset="-128"/>
                <a:cs typeface="Georgia"/>
              </a:defRPr>
            </a:lvl1pPr>
            <a:lvl2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0" fontAlgn="base" hangingPunct="0">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a:lstStyle>
          <a:p>
            <a:pPr algn="ctr"/>
            <a:r>
              <a:rPr lang="en-US" altLang="en-US" sz="2800" b="0" kern="0" dirty="0">
                <a:latin typeface="Avenir Next LT Pro Demi" panose="020B0604020202020204" pitchFamily="34" charset="0"/>
                <a:cs typeface="Georgia" panose="02040502050405020303" pitchFamily="18" charset="0"/>
              </a:rPr>
              <a:t>Paris’ Law</a:t>
            </a:r>
          </a:p>
        </p:txBody>
      </p:sp>
      <p:pic>
        <p:nvPicPr>
          <p:cNvPr id="23" name="Picture 22">
            <a:extLst>
              <a:ext uri="{FF2B5EF4-FFF2-40B4-BE49-F238E27FC236}">
                <a16:creationId xmlns:a16="http://schemas.microsoft.com/office/drawing/2014/main" id="{8C884772-9453-4E5A-A189-B5DA5BABCF7F}"/>
              </a:ext>
            </a:extLst>
          </p:cNvPr>
          <p:cNvPicPr>
            <a:picLocks noChangeAspect="1"/>
          </p:cNvPicPr>
          <p:nvPr/>
        </p:nvPicPr>
        <p:blipFill>
          <a:blip r:embed="rId13"/>
          <a:stretch>
            <a:fillRect/>
          </a:stretch>
        </p:blipFill>
        <p:spPr>
          <a:xfrm>
            <a:off x="793651" y="919805"/>
            <a:ext cx="2907387" cy="21567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E486-D26A-430D-8E8E-9705AC4E5906}"/>
              </a:ext>
            </a:extLst>
          </p:cNvPr>
          <p:cNvSpPr>
            <a:spLocks noGrp="1"/>
          </p:cNvSpPr>
          <p:nvPr>
            <p:ph type="title"/>
          </p:nvPr>
        </p:nvSpPr>
        <p:spPr>
          <a:xfrm>
            <a:off x="539552" y="2564904"/>
            <a:ext cx="7772400" cy="1143000"/>
          </a:xfrm>
        </p:spPr>
        <p:txBody>
          <a:bodyPr/>
          <a:lstStyle/>
          <a:p>
            <a:pPr algn="ctr"/>
            <a:r>
              <a:rPr lang="en-US" dirty="0">
                <a:latin typeface="Avenir Next LT Pro Demi" panose="020B0704020202020204" pitchFamily="34" charset="0"/>
              </a:rPr>
              <a:t>RESULT</a:t>
            </a:r>
            <a:endParaRPr lang="en-GB" dirty="0">
              <a:latin typeface="Avenir Next LT Pro Demi" panose="020B0704020202020204" pitchFamily="34" charset="0"/>
            </a:endParaRPr>
          </a:p>
        </p:txBody>
      </p:sp>
    </p:spTree>
    <p:extLst>
      <p:ext uri="{BB962C8B-B14F-4D97-AF65-F5344CB8AC3E}">
        <p14:creationId xmlns:p14="http://schemas.microsoft.com/office/powerpoint/2010/main" val="4251794838"/>
      </p:ext>
    </p:extLst>
  </p:cSld>
  <p:clrMapOvr>
    <a:masterClrMapping/>
  </p:clrMapOvr>
</p:sld>
</file>

<file path=ppt/theme/theme1.xml><?xml version="1.0" encoding="utf-8"?>
<a:theme xmlns:a="http://schemas.openxmlformats.org/drawingml/2006/main" name="Default Design">
  <a:themeElements>
    <a:clrScheme name="Custom 2">
      <a:dk1>
        <a:srgbClr val="91C8E1"/>
      </a:dk1>
      <a:lt1>
        <a:srgbClr val="ECECEC"/>
      </a:lt1>
      <a:dk2>
        <a:srgbClr val="000000"/>
      </a:dk2>
      <a:lt2>
        <a:srgbClr val="91C8E1"/>
      </a:lt2>
      <a:accent1>
        <a:srgbClr val="000000"/>
      </a:accent1>
      <a:accent2>
        <a:srgbClr val="ECECEC"/>
      </a:accent2>
      <a:accent3>
        <a:srgbClr val="AAAAAA"/>
      </a:accent3>
      <a:accent4>
        <a:srgbClr val="C9C9C9"/>
      </a:accent4>
      <a:accent5>
        <a:srgbClr val="AAAAAA"/>
      </a:accent5>
      <a:accent6>
        <a:srgbClr val="D6D6D6"/>
      </a:accent6>
      <a:hlink>
        <a:srgbClr val="91C8E1"/>
      </a:hlink>
      <a:folHlink>
        <a:srgbClr val="91C8E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13511</TotalTime>
  <Words>1851</Words>
  <Application>Microsoft Office PowerPoint</Application>
  <PresentationFormat>On-screen Show (4:3)</PresentationFormat>
  <Paragraphs>127</Paragraphs>
  <Slides>18</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32" baseType="lpstr">
      <vt:lpstr>Arial</vt:lpstr>
      <vt:lpstr>Avenir Next LT Pro Demi</vt:lpstr>
      <vt:lpstr>Calibri</vt:lpstr>
      <vt:lpstr>Century Schoolbook</vt:lpstr>
      <vt:lpstr>Cordia New</vt:lpstr>
      <vt:lpstr>Courier New</vt:lpstr>
      <vt:lpstr>Georgia</vt:lpstr>
      <vt:lpstr>Helvetica Neue</vt:lpstr>
      <vt:lpstr>Times New Roman</vt:lpstr>
      <vt:lpstr>TimesNewRomanPS-ItalicMT</vt:lpstr>
      <vt:lpstr>Wingdings</vt:lpstr>
      <vt:lpstr>Default Design</vt:lpstr>
      <vt:lpstr>Equation.DSMT4</vt:lpstr>
      <vt:lpstr>Equation</vt:lpstr>
      <vt:lpstr>Quantitative Analysis of the Structural Health of Railway Turnout Using Acoustic Emission Technique</vt:lpstr>
      <vt:lpstr>Rail Inspection</vt:lpstr>
      <vt:lpstr>Acoustic Emission Technique</vt:lpstr>
      <vt:lpstr>MATERIAL AND SPECIMEN</vt:lpstr>
      <vt:lpstr>MATERIAL</vt:lpstr>
      <vt:lpstr>PRE-CRACKING</vt:lpstr>
      <vt:lpstr>PowerPoint Presentation</vt:lpstr>
      <vt:lpstr>PowerPoint Presentation</vt:lpstr>
      <vt:lpstr>RESULT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References</vt:lpstr>
    </vt:vector>
  </TitlesOfParts>
  <Company>The 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Karen Cambridge</cp:lastModifiedBy>
  <cp:revision>284</cp:revision>
  <dcterms:created xsi:type="dcterms:W3CDTF">2005-06-08T11:15:47Z</dcterms:created>
  <dcterms:modified xsi:type="dcterms:W3CDTF">2021-06-12T04:53:40Z</dcterms:modified>
</cp:coreProperties>
</file>